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9" r:id="rId1"/>
    <p:sldMasterId id="2147483710" r:id="rId2"/>
  </p:sldMasterIdLst>
  <p:notesMasterIdLst>
    <p:notesMasterId r:id="rId38"/>
  </p:notesMasterIdLst>
  <p:sldIdLst>
    <p:sldId id="288" r:id="rId3"/>
    <p:sldId id="289" r:id="rId4"/>
    <p:sldId id="290" r:id="rId5"/>
    <p:sldId id="292" r:id="rId6"/>
    <p:sldId id="291" r:id="rId7"/>
    <p:sldId id="293" r:id="rId8"/>
    <p:sldId id="300" r:id="rId9"/>
    <p:sldId id="294" r:id="rId10"/>
    <p:sldId id="295" r:id="rId11"/>
    <p:sldId id="297" r:id="rId12"/>
    <p:sldId id="260" r:id="rId13"/>
    <p:sldId id="262" r:id="rId14"/>
    <p:sldId id="261" r:id="rId15"/>
    <p:sldId id="270" r:id="rId16"/>
    <p:sldId id="263" r:id="rId17"/>
    <p:sldId id="264" r:id="rId18"/>
    <p:sldId id="269" r:id="rId19"/>
    <p:sldId id="259" r:id="rId20"/>
    <p:sldId id="279" r:id="rId21"/>
    <p:sldId id="280" r:id="rId22"/>
    <p:sldId id="281" r:id="rId23"/>
    <p:sldId id="303" r:id="rId24"/>
    <p:sldId id="305" r:id="rId25"/>
    <p:sldId id="306" r:id="rId26"/>
    <p:sldId id="307" r:id="rId27"/>
    <p:sldId id="308" r:id="rId28"/>
    <p:sldId id="309" r:id="rId29"/>
    <p:sldId id="310" r:id="rId30"/>
    <p:sldId id="311" r:id="rId31"/>
    <p:sldId id="312" r:id="rId32"/>
    <p:sldId id="313" r:id="rId33"/>
    <p:sldId id="327" r:id="rId34"/>
    <p:sldId id="328" r:id="rId35"/>
    <p:sldId id="329" r:id="rId36"/>
    <p:sldId id="330" r:id="rId37"/>
  </p:sldIdLst>
  <p:sldSz cx="9144000" cy="5143500" type="screen16x9"/>
  <p:notesSz cx="6858000" cy="9144000"/>
  <p:embeddedFontLst>
    <p:embeddedFont>
      <p:font typeface="Helvetica Neue" panose="02000503000000020004"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9"/>
    <p:restoredTop sz="94574"/>
  </p:normalViewPr>
  <p:slideViewPr>
    <p:cSldViewPr snapToGrid="0" snapToObjects="1">
      <p:cViewPr varScale="1">
        <p:scale>
          <a:sx n="160" d="100"/>
          <a:sy n="160"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opcode.org/?gist=9a650947a506f231bc7af2471e43ccb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d5fc5889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5d5fc5889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3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5d5fc58895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5d5fc58895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t>Teacher Notes</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highlight>
                  <a:srgbClr val="FFFF00"/>
                </a:highlight>
              </a:rPr>
              <a:t>Make sure to walk the students though the HTML and CSS in the starter code so they know that it's there and that they don't have to worry about it.</a:t>
            </a:r>
            <a:endParaRPr i="1">
              <a:solidFill>
                <a:schemeClr val="dk1"/>
              </a:solidFill>
              <a:highlight>
                <a:srgbClr val="FFFF00"/>
              </a:highlight>
            </a:endParaRPr>
          </a:p>
          <a:p>
            <a:pPr marL="0" marR="0" lvl="0" indent="0" algn="l" rtl="0">
              <a:lnSpc>
                <a:spcPct val="100000"/>
              </a:lnSpc>
              <a:spcBef>
                <a:spcPts val="0"/>
              </a:spcBef>
              <a:spcAft>
                <a:spcPts val="0"/>
              </a:spcAft>
              <a:buNone/>
            </a:pPr>
            <a:endParaRPr>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r>
              <a:rPr lang="en">
                <a:solidFill>
                  <a:schemeClr val="dk1"/>
                </a:solidFill>
                <a:latin typeface="Roboto"/>
                <a:ea typeface="Roboto"/>
                <a:cs typeface="Roboto"/>
                <a:sym typeface="Roboto"/>
              </a:rPr>
              <a:t>(old link: </a:t>
            </a:r>
            <a:r>
              <a:rPr lang="en" u="sng">
                <a:solidFill>
                  <a:schemeClr val="hlink"/>
                </a:solidFill>
                <a:hlinkClick r:id="rId3"/>
              </a:rPr>
              <a:t>https://popcode.org/?gist=9a650947a506f231bc7af2471e43ccbd</a:t>
            </a:r>
            <a:r>
              <a:rPr lang="en"/>
              <a:t>) </a:t>
            </a:r>
            <a:endParaRPr/>
          </a:p>
          <a:p>
            <a:pPr marL="0" marR="0" lvl="0" indent="0" algn="l" rtl="0">
              <a:lnSpc>
                <a:spcPct val="100000"/>
              </a:lnSpc>
              <a:spcBef>
                <a:spcPts val="0"/>
              </a:spcBef>
              <a:spcAft>
                <a:spcPts val="0"/>
              </a:spcAft>
              <a:buNone/>
            </a:pPr>
            <a:endParaRPr i="1">
              <a:highlight>
                <a:srgbClr val="FFFF00"/>
              </a:highlight>
            </a:endParaRPr>
          </a:p>
        </p:txBody>
      </p:sp>
    </p:spTree>
    <p:extLst>
      <p:ext uri="{BB962C8B-B14F-4D97-AF65-F5344CB8AC3E}">
        <p14:creationId xmlns:p14="http://schemas.microsoft.com/office/powerpoint/2010/main" val="26775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5cc2c63ad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5cc2c63ad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Coders should read aloud the objective.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5cc2c63ad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5cc2c63a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Get students to verbalize the importance of adding space around elements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This site will be used during Guided Practice to show the box model in action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5cc2c63a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5cc2c63a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None/>
            </a:pPr>
            <a:r>
              <a:rPr lang="en">
                <a:solidFill>
                  <a:schemeClr val="dk1"/>
                </a:solidFill>
              </a:rPr>
              <a:t>This is a lot of text and will be boring to students, make sure to read and explain this part but try to move forward.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Visual explanation on the next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5cc2c63ad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5cc2c63adc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this is another way to look at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cc2c63ad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5cc2c63ad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cc2c63ad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5cc2c63ad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5cc2c63ad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5cc2c63ad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None/>
            </a:pPr>
            <a:r>
              <a:rPr lang="en">
                <a:solidFill>
                  <a:schemeClr val="dk1"/>
                </a:solidFill>
              </a:rPr>
              <a:t>Code on the right is not representative of HTML look on the left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Give students time to write down notes</a:t>
            </a:r>
            <a:br>
              <a:rPr lang="en">
                <a:solidFill>
                  <a:schemeClr val="dk1"/>
                </a:solidFill>
              </a:rPr>
            </a:br>
            <a:r>
              <a:rPr lang="en">
                <a:solidFill>
                  <a:schemeClr val="dk1"/>
                </a:solidFill>
              </a:rPr>
              <a:t>Padding is grayed out to show that the padding is still 10px but we’re now focusing on border</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5cc2c63ad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5cc2c63a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5cc2c63adc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5cc2c63ad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Give students time to write down notes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d5fc5889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5d5fc5889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t>Teacher Notes</a:t>
            </a:r>
            <a:endParaRPr b="1"/>
          </a:p>
          <a:p>
            <a:pPr marL="0" marR="0" lvl="0" indent="0" algn="l" rtl="0">
              <a:lnSpc>
                <a:spcPct val="100000"/>
              </a:lnSpc>
              <a:spcBef>
                <a:spcPts val="0"/>
              </a:spcBef>
              <a:spcAft>
                <a:spcPts val="0"/>
              </a:spcAft>
              <a:buNone/>
            </a:pPr>
            <a:r>
              <a:rPr lang="en"/>
              <a:t>The yellow highlight on the left and right identify the boundaries of the div.</a:t>
            </a:r>
            <a:endParaRPr/>
          </a:p>
          <a:p>
            <a:pPr marL="0" marR="0" lvl="0" indent="0" algn="l" rtl="0">
              <a:lnSpc>
                <a:spcPct val="100000"/>
              </a:lnSpc>
              <a:spcBef>
                <a:spcPts val="0"/>
              </a:spcBef>
              <a:spcAft>
                <a:spcPts val="0"/>
              </a:spcAft>
              <a:buNone/>
            </a:pPr>
            <a:r>
              <a:rPr lang="en"/>
              <a:t>The &lt;div&gt; </a:t>
            </a:r>
            <a:r>
              <a:rPr lang="en" b="1" i="1"/>
              <a:t>contains</a:t>
            </a:r>
            <a:r>
              <a:rPr lang="en"/>
              <a:t> the &lt;h1&gt; and the &lt;img&gt;</a:t>
            </a:r>
            <a:endParaRPr/>
          </a:p>
        </p:txBody>
      </p:sp>
    </p:spTree>
    <p:extLst>
      <p:ext uri="{BB962C8B-B14F-4D97-AF65-F5344CB8AC3E}">
        <p14:creationId xmlns:p14="http://schemas.microsoft.com/office/powerpoint/2010/main" val="4200441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5cc2c63adc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5cc2c63ad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Demonstrate use of all box model properties including one-sided.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minimum, add box model to &lt;li&gt;s and &lt;h1&gt;.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Let's make sure the divs above the image have some space between them.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Consider giving the navigation bar, header or the image a nice border.</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What else would make this look nicer?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5cc2c63adc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5cc2c63adc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None/>
            </a:pPr>
            <a:r>
              <a:rPr lang="en">
                <a:solidFill>
                  <a:schemeClr val="dk1"/>
                </a:solidFill>
              </a:rPr>
              <a:t>Test on the classroom pcs/laptops. Some of the elements might not display properly if the width of the window is too small. If that’s the case, try running the example on the board with only the Output panel displayed, while the students have only the CSS panel displayed.</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exercise introduces two types of borders not taught in this lesson. Students are encouraged to use the internet or ask the volunteers for help.</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5cc080c47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5cc080c47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Coders should read aloud the objective.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79930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5cc080c47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5cc080c47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40883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5cc080c47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5cc080c47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423339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5cc080c47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5cc080c47c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464483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5cc080c47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5cc080c47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687402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5cc080c47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5cc080c47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629129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5cc080c47c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5cc080c47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013682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5cc080c47c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5cc080c47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09434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5d5fc5889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5d5fc5889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93778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5cc080c47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5cc080c47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086357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5cc080c47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5cc080c47c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954243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5cc080c47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5cc080c47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Use this activity to have students explore the various 'justify-content' properties and get comfortable using flexbox.</a:t>
            </a: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3190391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5cc080c47c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5cc080c47c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Use this activity to have students explore the various 'justify-content' properties and get comfortable using flexbox.</a:t>
            </a:r>
            <a:endParaRPr/>
          </a:p>
          <a:p>
            <a:pPr marL="457200" lvl="0" indent="-317500" algn="l" rtl="0">
              <a:spcBef>
                <a:spcPts val="0"/>
              </a:spcBef>
              <a:spcAft>
                <a:spcPts val="0"/>
              </a:spcAft>
              <a:buClr>
                <a:schemeClr val="dk1"/>
              </a:buClr>
              <a:buSzPts val="1400"/>
              <a:buChar char="-"/>
            </a:pPr>
            <a:r>
              <a:rPr lang="en">
                <a:solidFill>
                  <a:schemeClr val="dk1"/>
                </a:solidFill>
              </a:rPr>
              <a:t>Remind students that they can make their samples look however they want… they do not need to copy the examples on the slide above</a:t>
            </a: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2755941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5cc080c47c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5cc080c47c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
              <a:t>Use this activity to have students explore the various 'justify-content' properties and get comfortable using flexbox.</a:t>
            </a:r>
            <a:endParaRPr/>
          </a:p>
          <a:p>
            <a:pPr marL="457200" marR="0" lvl="0" indent="-317500" algn="l" rtl="0">
              <a:lnSpc>
                <a:spcPct val="100000"/>
              </a:lnSpc>
              <a:spcBef>
                <a:spcPts val="0"/>
              </a:spcBef>
              <a:spcAft>
                <a:spcPts val="0"/>
              </a:spcAft>
              <a:buSzPts val="1400"/>
              <a:buChar char="-"/>
            </a:pPr>
            <a:r>
              <a:rPr lang="en"/>
              <a:t>Remind students that they can make their samples look however they want… they do not need to copy the examples on the slide above</a:t>
            </a:r>
            <a:endParaRPr/>
          </a:p>
        </p:txBody>
      </p:sp>
    </p:spTree>
    <p:extLst>
      <p:ext uri="{BB962C8B-B14F-4D97-AF65-F5344CB8AC3E}">
        <p14:creationId xmlns:p14="http://schemas.microsoft.com/office/powerpoint/2010/main" val="3602711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5cc080c47c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5cc080c47c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endParaRPr/>
          </a:p>
        </p:txBody>
      </p:sp>
    </p:spTree>
    <p:extLst>
      <p:ext uri="{BB962C8B-B14F-4D97-AF65-F5344CB8AC3E}">
        <p14:creationId xmlns:p14="http://schemas.microsoft.com/office/powerpoint/2010/main" val="188941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5d5fc5889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5d5fc5889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76951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d5fc5889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5d5fc5889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27118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5d5fc5889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5d5fc5889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t>Teacher Notes</a:t>
            </a:r>
            <a:endParaRPr/>
          </a:p>
          <a:p>
            <a:pPr marL="0" marR="0" lvl="0" indent="0" algn="l" rtl="0">
              <a:lnSpc>
                <a:spcPct val="100000"/>
              </a:lnSpc>
              <a:spcBef>
                <a:spcPts val="0"/>
              </a:spcBef>
              <a:spcAft>
                <a:spcPts val="0"/>
              </a:spcAft>
              <a:buNone/>
            </a:pPr>
            <a:r>
              <a:rPr lang="en"/>
              <a:t>This slide is animated. Ask the students which element is the </a:t>
            </a:r>
            <a:r>
              <a:rPr lang="en" i="1"/>
              <a:t>parent</a:t>
            </a:r>
            <a:r>
              <a:rPr lang="en"/>
              <a:t> and which elements are the </a:t>
            </a:r>
            <a:r>
              <a:rPr lang="en" i="1"/>
              <a:t>children</a:t>
            </a:r>
            <a:r>
              <a:rPr lang="en"/>
              <a:t>. The answers will be revealed by the animation.</a:t>
            </a:r>
            <a:endParaRPr/>
          </a:p>
        </p:txBody>
      </p:sp>
    </p:spTree>
    <p:extLst>
      <p:ext uri="{BB962C8B-B14F-4D97-AF65-F5344CB8AC3E}">
        <p14:creationId xmlns:p14="http://schemas.microsoft.com/office/powerpoint/2010/main" val="86655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5d5fc58895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5d5fc5889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164651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5d5fc5889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5d5fc5889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t>Teacher Notes</a:t>
            </a:r>
            <a:endParaRPr/>
          </a:p>
          <a:p>
            <a:pPr marL="0" marR="0" lvl="0" indent="0" algn="l" rtl="0">
              <a:lnSpc>
                <a:spcPct val="100000"/>
              </a:lnSpc>
              <a:spcBef>
                <a:spcPts val="0"/>
              </a:spcBef>
              <a:spcAft>
                <a:spcPts val="0"/>
              </a:spcAft>
              <a:buNone/>
            </a:pPr>
            <a:r>
              <a:rPr lang="en"/>
              <a:t>There are 4 parent elements (html, head, body, ul) and 5 child elements (head, title, body, ul, li).</a:t>
            </a:r>
            <a:endParaRPr/>
          </a:p>
          <a:p>
            <a:pPr marL="0" marR="0" lvl="0" indent="0" algn="l" rtl="0">
              <a:lnSpc>
                <a:spcPct val="100000"/>
              </a:lnSpc>
              <a:spcBef>
                <a:spcPts val="0"/>
              </a:spcBef>
              <a:spcAft>
                <a:spcPts val="0"/>
              </a:spcAft>
              <a:buNone/>
            </a:pPr>
            <a:r>
              <a:rPr lang="en"/>
              <a:t>** make quick note about the importance of clean code here! What makes this easier to read? How have we represented tags that are nested in other tags?</a:t>
            </a:r>
            <a:endParaRPr/>
          </a:p>
          <a:p>
            <a:pPr marL="0" marR="0" lvl="0" indent="0" algn="l" rtl="0">
              <a:lnSpc>
                <a:spcPct val="100000"/>
              </a:lnSpc>
              <a:spcBef>
                <a:spcPts val="0"/>
              </a:spcBef>
              <a:spcAft>
                <a:spcPts val="0"/>
              </a:spcAft>
              <a:buNone/>
            </a:pPr>
            <a:endParaRPr/>
          </a:p>
        </p:txBody>
      </p:sp>
    </p:spTree>
    <p:extLst>
      <p:ext uri="{BB962C8B-B14F-4D97-AF65-F5344CB8AC3E}">
        <p14:creationId xmlns:p14="http://schemas.microsoft.com/office/powerpoint/2010/main" val="216118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5d5fc5889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5d5fc5889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a:p>
          <a:p>
            <a:pPr marL="0" lvl="0" indent="0" algn="l" rtl="0">
              <a:spcBef>
                <a:spcPts val="0"/>
              </a:spcBef>
              <a:spcAft>
                <a:spcPts val="0"/>
              </a:spcAft>
              <a:buNone/>
            </a:pPr>
            <a:r>
              <a:rPr lang="en"/>
              <a:t>This slide is animated! Each level of nesting is added, one click at a time.</a:t>
            </a:r>
            <a:endParaRPr/>
          </a:p>
          <a:p>
            <a:pPr marL="0" lvl="0" indent="0" algn="l" rtl="0">
              <a:spcBef>
                <a:spcPts val="0"/>
              </a:spcBef>
              <a:spcAft>
                <a:spcPts val="0"/>
              </a:spcAft>
              <a:buNone/>
            </a:pPr>
            <a:r>
              <a:rPr lang="en"/>
              <a:t>This slide is a visual representation of what rendered divs can look like -- with content or without. As you click through the slide, talk through what is showing up inside which div.</a:t>
            </a:r>
            <a:endParaRPr/>
          </a:p>
        </p:txBody>
      </p:sp>
    </p:spTree>
    <p:extLst>
      <p:ext uri="{BB962C8B-B14F-4D97-AF65-F5344CB8AC3E}">
        <p14:creationId xmlns:p14="http://schemas.microsoft.com/office/powerpoint/2010/main" val="107742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69" name="Google Shape;69;p14"/>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70" name="Google Shape;70;p14"/>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1" name="Google Shape;71;p14"/>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72"/>
        <p:cNvGrpSpPr/>
        <p:nvPr/>
      </p:nvGrpSpPr>
      <p:grpSpPr>
        <a:xfrm>
          <a:off x="0" y="0"/>
          <a:ext cx="0" cy="0"/>
          <a:chOff x="0" y="0"/>
          <a:chExt cx="0" cy="0"/>
        </a:xfrm>
      </p:grpSpPr>
      <p:pic>
        <p:nvPicPr>
          <p:cNvPr id="73" name="Google Shape;73;p15"/>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74" name="Google Shape;74;p15"/>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75" name="Google Shape;75;p15"/>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6" name="Google Shape;76;p15"/>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79" name="Google Shape;79;p16"/>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80" name="Google Shape;80;p16"/>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81"/>
        <p:cNvGrpSpPr/>
        <p:nvPr/>
      </p:nvGrpSpPr>
      <p:grpSpPr>
        <a:xfrm>
          <a:off x="0" y="0"/>
          <a:ext cx="0" cy="0"/>
          <a:chOff x="0" y="0"/>
          <a:chExt cx="0" cy="0"/>
        </a:xfrm>
      </p:grpSpPr>
      <p:sp>
        <p:nvSpPr>
          <p:cNvPr id="82" name="Google Shape;82;p17"/>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7"/>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85" name="Google Shape;85;p17"/>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86" name="Google Shape;86;p17"/>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87" name="Google Shape;87;p1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88" name="Google Shape;88;p1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90"/>
        <p:cNvGrpSpPr/>
        <p:nvPr/>
      </p:nvGrpSpPr>
      <p:grpSpPr>
        <a:xfrm>
          <a:off x="0" y="0"/>
          <a:ext cx="0" cy="0"/>
          <a:chOff x="0" y="0"/>
          <a:chExt cx="0" cy="0"/>
        </a:xfrm>
      </p:grpSpPr>
      <p:sp>
        <p:nvSpPr>
          <p:cNvPr id="91" name="Google Shape;91;p1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8"/>
          <p:cNvGrpSpPr/>
          <p:nvPr/>
        </p:nvGrpSpPr>
        <p:grpSpPr>
          <a:xfrm>
            <a:off x="850392" y="356623"/>
            <a:ext cx="1042412" cy="1042412"/>
            <a:chOff x="1005840" y="320040"/>
            <a:chExt cx="1234500" cy="1234500"/>
          </a:xfrm>
        </p:grpSpPr>
        <p:sp>
          <p:nvSpPr>
            <p:cNvPr id="93" name="Google Shape;93;p18"/>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8"/>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95" name="Google Shape;95;p1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96" name="Google Shape;96;p18"/>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7" name="Google Shape;97;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8" name="Google Shape;98;p1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100"/>
        <p:cNvGrpSpPr/>
        <p:nvPr/>
      </p:nvGrpSpPr>
      <p:grpSpPr>
        <a:xfrm>
          <a:off x="0" y="0"/>
          <a:ext cx="0" cy="0"/>
          <a:chOff x="0" y="0"/>
          <a:chExt cx="0" cy="0"/>
        </a:xfrm>
      </p:grpSpPr>
      <p:sp>
        <p:nvSpPr>
          <p:cNvPr id="101" name="Google Shape;101;p19"/>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103" name="Google Shape;103;p19"/>
          <p:cNvGrpSpPr/>
          <p:nvPr/>
        </p:nvGrpSpPr>
        <p:grpSpPr>
          <a:xfrm>
            <a:off x="848600" y="365760"/>
            <a:ext cx="1042405" cy="1042405"/>
            <a:chOff x="840300" y="447850"/>
            <a:chExt cx="1216200" cy="1216200"/>
          </a:xfrm>
        </p:grpSpPr>
        <p:sp>
          <p:nvSpPr>
            <p:cNvPr id="104" name="Google Shape;104;p19"/>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9"/>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106" name="Google Shape;106;p19"/>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07" name="Google Shape;107;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8" name="Google Shape;108;p1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110"/>
        <p:cNvGrpSpPr/>
        <p:nvPr/>
      </p:nvGrpSpPr>
      <p:grpSpPr>
        <a:xfrm>
          <a:off x="0" y="0"/>
          <a:ext cx="0" cy="0"/>
          <a:chOff x="0" y="0"/>
          <a:chExt cx="0" cy="0"/>
        </a:xfrm>
      </p:grpSpPr>
      <p:sp>
        <p:nvSpPr>
          <p:cNvPr id="111" name="Google Shape;111;p2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Lightning Question</a:t>
            </a:r>
            <a:endParaRPr sz="1600" b="1">
              <a:latin typeface="Helvetica Neue"/>
              <a:ea typeface="Helvetica Neue"/>
              <a:cs typeface="Helvetica Neue"/>
              <a:sym typeface="Helvetica Neue"/>
            </a:endParaRPr>
          </a:p>
        </p:txBody>
      </p:sp>
      <p:grpSp>
        <p:nvGrpSpPr>
          <p:cNvPr id="113" name="Google Shape;113;p20"/>
          <p:cNvGrpSpPr/>
          <p:nvPr/>
        </p:nvGrpSpPr>
        <p:grpSpPr>
          <a:xfrm>
            <a:off x="850392" y="365760"/>
            <a:ext cx="1042386" cy="1042386"/>
            <a:chOff x="840300" y="447850"/>
            <a:chExt cx="1534500" cy="1534500"/>
          </a:xfrm>
        </p:grpSpPr>
        <p:sp>
          <p:nvSpPr>
            <p:cNvPr id="114" name="Google Shape;114;p20"/>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116" name="Google Shape;116;p20"/>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17" name="Google Shape;117;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8" name="Google Shape;118;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139"/>
        <p:cNvGrpSpPr/>
        <p:nvPr/>
      </p:nvGrpSpPr>
      <p:grpSpPr>
        <a:xfrm>
          <a:off x="0" y="0"/>
          <a:ext cx="0" cy="0"/>
          <a:chOff x="0" y="0"/>
          <a:chExt cx="0" cy="0"/>
        </a:xfrm>
      </p:grpSpPr>
      <p:sp>
        <p:nvSpPr>
          <p:cNvPr id="140" name="Google Shape;140;p23"/>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3"/>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43" name="Google Shape;143;p23"/>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144" name="Google Shape;144;p23"/>
          <p:cNvSpPr txBox="1">
            <a:spLocks noGrp="1"/>
          </p:cNvSpPr>
          <p:nvPr>
            <p:ph type="body" idx="1"/>
          </p:nvPr>
        </p:nvSpPr>
        <p:spPr>
          <a:xfrm>
            <a:off x="3280650" y="1538800"/>
            <a:ext cx="53076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45" name="Google Shape;145;p2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6" name="Google Shape;146;p2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148"/>
        <p:cNvGrpSpPr/>
        <p:nvPr/>
      </p:nvGrpSpPr>
      <p:grpSpPr>
        <a:xfrm>
          <a:off x="0" y="0"/>
          <a:ext cx="0" cy="0"/>
          <a:chOff x="0" y="0"/>
          <a:chExt cx="0" cy="0"/>
        </a:xfrm>
      </p:grpSpPr>
      <p:sp>
        <p:nvSpPr>
          <p:cNvPr id="149" name="Google Shape;149;p24"/>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24"/>
          <p:cNvGrpSpPr/>
          <p:nvPr/>
        </p:nvGrpSpPr>
        <p:grpSpPr>
          <a:xfrm>
            <a:off x="850392" y="365760"/>
            <a:ext cx="1042386" cy="1042386"/>
            <a:chOff x="840300" y="447850"/>
            <a:chExt cx="1534500" cy="1534500"/>
          </a:xfrm>
        </p:grpSpPr>
        <p:sp>
          <p:nvSpPr>
            <p:cNvPr id="151" name="Google Shape;151;p24"/>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4"/>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53" name="Google Shape;153;p2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sp>
        <p:nvSpPr>
          <p:cNvPr id="154" name="Google Shape;154;p24"/>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55" name="Google Shape;155;p2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6" name="Google Shape;156;p2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158"/>
        <p:cNvGrpSpPr/>
        <p:nvPr/>
      </p:nvGrpSpPr>
      <p:grpSpPr>
        <a:xfrm>
          <a:off x="0" y="0"/>
          <a:ext cx="0" cy="0"/>
          <a:chOff x="0" y="0"/>
          <a:chExt cx="0" cy="0"/>
        </a:xfrm>
      </p:grpSpPr>
      <p:sp>
        <p:nvSpPr>
          <p:cNvPr id="159" name="Google Shape;159;p25"/>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161" name="Google Shape;161;p25"/>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5"/>
          <p:cNvPicPr preferRelativeResize="0"/>
          <p:nvPr/>
        </p:nvPicPr>
        <p:blipFill>
          <a:blip r:embed="rId2">
            <a:alphaModFix/>
          </a:blip>
          <a:stretch>
            <a:fillRect/>
          </a:stretch>
        </p:blipFill>
        <p:spPr>
          <a:xfrm>
            <a:off x="1056091" y="569267"/>
            <a:ext cx="634013" cy="634013"/>
          </a:xfrm>
          <a:prstGeom prst="rect">
            <a:avLst/>
          </a:prstGeom>
          <a:noFill/>
          <a:ln>
            <a:noFill/>
          </a:ln>
        </p:spPr>
      </p:pic>
      <p:sp>
        <p:nvSpPr>
          <p:cNvPr id="163" name="Google Shape;163;p25"/>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64" name="Google Shape;164;p2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65" name="Google Shape;165;p2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167"/>
        <p:cNvGrpSpPr/>
        <p:nvPr/>
      </p:nvGrpSpPr>
      <p:grpSpPr>
        <a:xfrm>
          <a:off x="0" y="0"/>
          <a:ext cx="0" cy="0"/>
          <a:chOff x="0" y="0"/>
          <a:chExt cx="0" cy="0"/>
        </a:xfrm>
      </p:grpSpPr>
      <p:sp>
        <p:nvSpPr>
          <p:cNvPr id="168" name="Google Shape;168;p26"/>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170" name="Google Shape;170;p26"/>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26"/>
          <p:cNvPicPr preferRelativeResize="0"/>
          <p:nvPr/>
        </p:nvPicPr>
        <p:blipFill>
          <a:blip r:embed="rId2">
            <a:alphaModFix/>
          </a:blip>
          <a:stretch>
            <a:fillRect/>
          </a:stretch>
        </p:blipFill>
        <p:spPr>
          <a:xfrm>
            <a:off x="1053937" y="569362"/>
            <a:ext cx="635034" cy="635171"/>
          </a:xfrm>
          <a:prstGeom prst="rect">
            <a:avLst/>
          </a:prstGeom>
          <a:noFill/>
          <a:ln>
            <a:noFill/>
          </a:ln>
        </p:spPr>
      </p:pic>
      <p:sp>
        <p:nvSpPr>
          <p:cNvPr id="172" name="Google Shape;172;p26"/>
          <p:cNvSpPr txBox="1">
            <a:spLocks noGrp="1"/>
          </p:cNvSpPr>
          <p:nvPr>
            <p:ph type="body" idx="1"/>
          </p:nvPr>
        </p:nvSpPr>
        <p:spPr>
          <a:xfrm>
            <a:off x="3271500" y="1829075"/>
            <a:ext cx="5323800" cy="2797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73" name="Google Shape;173;p2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74" name="Google Shape;174;p2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76"/>
        <p:cNvGrpSpPr/>
        <p:nvPr/>
      </p:nvGrpSpPr>
      <p:grpSpPr>
        <a:xfrm>
          <a:off x="0" y="0"/>
          <a:ext cx="0" cy="0"/>
          <a:chOff x="0" y="0"/>
          <a:chExt cx="0" cy="0"/>
        </a:xfrm>
      </p:grpSpPr>
      <p:sp>
        <p:nvSpPr>
          <p:cNvPr id="177" name="Google Shape;177;p27"/>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79" name="Google Shape;179;p2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p27"/>
          <p:cNvPicPr preferRelativeResize="0"/>
          <p:nvPr/>
        </p:nvPicPr>
        <p:blipFill>
          <a:blip r:embed="rId2">
            <a:alphaModFix/>
          </a:blip>
          <a:stretch>
            <a:fillRect/>
          </a:stretch>
        </p:blipFill>
        <p:spPr>
          <a:xfrm>
            <a:off x="1056125" y="571525"/>
            <a:ext cx="630936" cy="630936"/>
          </a:xfrm>
          <a:prstGeom prst="rect">
            <a:avLst/>
          </a:prstGeom>
          <a:noFill/>
          <a:ln>
            <a:noFill/>
          </a:ln>
        </p:spPr>
      </p:pic>
      <p:sp>
        <p:nvSpPr>
          <p:cNvPr id="181" name="Google Shape;181;p27"/>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82" name="Google Shape;182;p2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83" name="Google Shape;183;p2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185"/>
        <p:cNvGrpSpPr/>
        <p:nvPr/>
      </p:nvGrpSpPr>
      <p:grpSpPr>
        <a:xfrm>
          <a:off x="0" y="0"/>
          <a:ext cx="0" cy="0"/>
          <a:chOff x="0" y="0"/>
          <a:chExt cx="0" cy="0"/>
        </a:xfrm>
      </p:grpSpPr>
      <p:pic>
        <p:nvPicPr>
          <p:cNvPr id="186" name="Google Shape;186;p28"/>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87" name="Google Shape;187;p28"/>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8"/>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89" name="Google Shape;189;p28"/>
          <p:cNvSpPr txBox="1">
            <a:spLocks noGrp="1"/>
          </p:cNvSpPr>
          <p:nvPr>
            <p:ph type="title"/>
          </p:nvPr>
        </p:nvSpPr>
        <p:spPr>
          <a:xfrm>
            <a:off x="2290050" y="2548700"/>
            <a:ext cx="45639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190" name="Google Shape;190;p28"/>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191" name="Google Shape;191;p28"/>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192"/>
        <p:cNvGrpSpPr/>
        <p:nvPr/>
      </p:nvGrpSpPr>
      <p:grpSpPr>
        <a:xfrm>
          <a:off x="0" y="0"/>
          <a:ext cx="0" cy="0"/>
          <a:chOff x="0" y="0"/>
          <a:chExt cx="0" cy="0"/>
        </a:xfrm>
      </p:grpSpPr>
      <p:pic>
        <p:nvPicPr>
          <p:cNvPr id="193" name="Google Shape;193;p29"/>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94" name="Google Shape;194;p29"/>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29"/>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196"/>
        <p:cNvGrpSpPr/>
        <p:nvPr/>
      </p:nvGrpSpPr>
      <p:grpSpPr>
        <a:xfrm>
          <a:off x="0" y="0"/>
          <a:ext cx="0" cy="0"/>
          <a:chOff x="0" y="0"/>
          <a:chExt cx="0" cy="0"/>
        </a:xfrm>
      </p:grpSpPr>
      <p:pic>
        <p:nvPicPr>
          <p:cNvPr id="197" name="Google Shape;197;p30"/>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198" name="Google Shape;198;p30"/>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30"/>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200"/>
        <p:cNvGrpSpPr/>
        <p:nvPr/>
      </p:nvGrpSpPr>
      <p:grpSpPr>
        <a:xfrm>
          <a:off x="0" y="0"/>
          <a:ext cx="0" cy="0"/>
          <a:chOff x="0" y="0"/>
          <a:chExt cx="0" cy="0"/>
        </a:xfrm>
      </p:grpSpPr>
      <p:pic>
        <p:nvPicPr>
          <p:cNvPr id="201" name="Google Shape;201;p31"/>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2" name="Google Shape;202;p31"/>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31"/>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204"/>
        <p:cNvGrpSpPr/>
        <p:nvPr/>
      </p:nvGrpSpPr>
      <p:grpSpPr>
        <a:xfrm>
          <a:off x="0" y="0"/>
          <a:ext cx="0" cy="0"/>
          <a:chOff x="0" y="0"/>
          <a:chExt cx="0" cy="0"/>
        </a:xfrm>
      </p:grpSpPr>
      <p:pic>
        <p:nvPicPr>
          <p:cNvPr id="205" name="Google Shape;205;p32"/>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6" name="Google Shape;206;p32"/>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32"/>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208"/>
        <p:cNvGrpSpPr/>
        <p:nvPr/>
      </p:nvGrpSpPr>
      <p:grpSpPr>
        <a:xfrm>
          <a:off x="0" y="0"/>
          <a:ext cx="0" cy="0"/>
          <a:chOff x="0" y="0"/>
          <a:chExt cx="0" cy="0"/>
        </a:xfrm>
      </p:grpSpPr>
      <p:sp>
        <p:nvSpPr>
          <p:cNvPr id="209" name="Google Shape;209;p33"/>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10" name="Google Shape;210;p33"/>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212" name="Google Shape;212;p33"/>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3" name="Google Shape;213;p33"/>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214" name="Google Shape;214;p3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15" name="Google Shape;215;p33"/>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rect Teach 1">
  <p:cSld name="Direct Teach 1">
    <p:spTree>
      <p:nvGrpSpPr>
        <p:cNvPr id="1" name="Shape 250"/>
        <p:cNvGrpSpPr/>
        <p:nvPr/>
      </p:nvGrpSpPr>
      <p:grpSpPr>
        <a:xfrm>
          <a:off x="0" y="0"/>
          <a:ext cx="0" cy="0"/>
          <a:chOff x="0" y="0"/>
          <a:chExt cx="0" cy="0"/>
        </a:xfrm>
      </p:grpSpPr>
      <p:sp>
        <p:nvSpPr>
          <p:cNvPr id="251" name="Google Shape;251;p36"/>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253" name="Google Shape;253;p36"/>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36"/>
          <p:cNvPicPr preferRelativeResize="0"/>
          <p:nvPr/>
        </p:nvPicPr>
        <p:blipFill>
          <a:blip r:embed="rId2">
            <a:alphaModFix/>
          </a:blip>
          <a:stretch>
            <a:fillRect/>
          </a:stretch>
        </p:blipFill>
        <p:spPr>
          <a:xfrm>
            <a:off x="1056125" y="571525"/>
            <a:ext cx="630936" cy="630936"/>
          </a:xfrm>
          <a:prstGeom prst="rect">
            <a:avLst/>
          </a:prstGeom>
          <a:noFill/>
          <a:ln>
            <a:noFill/>
          </a:ln>
        </p:spPr>
      </p:pic>
      <p:sp>
        <p:nvSpPr>
          <p:cNvPr id="255" name="Google Shape;255;p36"/>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256" name="Google Shape;256;p3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57" name="Google Shape;257;p3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683550337"/>
      </p:ext>
    </p:extLst>
  </p:cSld>
  <p:clrMapOvr>
    <a:masterClrMapping/>
  </p:clrMapOvr>
  <p:extLst mod="1">
    <p:ext uri="{DCECCB84-F9BA-43D5-87BE-67443E8EF086}">
      <p15:sldGuideLst xmlns:p15="http://schemas.microsoft.com/office/powerpoint/2012/main">
        <p15:guide id="1" pos="5414">
          <p15:clr>
            <a:srgbClr val="9AA0A6"/>
          </p15:clr>
        </p15:guide>
        <p15:guide id="2" pos="138">
          <p15:clr>
            <a:srgbClr val="9AA0A6"/>
          </p15:clr>
        </p15:guide>
        <p15:guide id="3" pos="5616">
          <p15:clr>
            <a:srgbClr val="9AA0A6"/>
          </p15:clr>
        </p15:guide>
        <p15:guide id="4" pos="1584">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1152">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29">
          <p15:clr>
            <a:srgbClr val="9AA0A6"/>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0"/>
        <p:cNvGrpSpPr/>
        <p:nvPr/>
      </p:nvGrpSpPr>
      <p:grpSpPr>
        <a:xfrm>
          <a:off x="0" y="0"/>
          <a:ext cx="0" cy="0"/>
          <a:chOff x="0" y="0"/>
          <a:chExt cx="0" cy="0"/>
        </a:xfrm>
      </p:grpSpPr>
      <p:sp>
        <p:nvSpPr>
          <p:cNvPr id="481" name="Google Shape;48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8880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33"/>
        <p:cNvGrpSpPr/>
        <p:nvPr/>
      </p:nvGrpSpPr>
      <p:grpSpPr>
        <a:xfrm>
          <a:off x="0" y="0"/>
          <a:ext cx="0" cy="0"/>
          <a:chOff x="0" y="0"/>
          <a:chExt cx="0" cy="0"/>
        </a:xfrm>
      </p:grpSpPr>
      <p:sp>
        <p:nvSpPr>
          <p:cNvPr id="34" name="Google Shape;34;p9"/>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36" name="Google Shape;36;p9"/>
          <p:cNvSpPr txBox="1">
            <a:spLocks noGrp="1"/>
          </p:cNvSpPr>
          <p:nvPr>
            <p:ph type="body" idx="1"/>
          </p:nvPr>
        </p:nvSpPr>
        <p:spPr>
          <a:xfrm>
            <a:off x="539500" y="1257300"/>
            <a:ext cx="8071500" cy="33744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37" name="Google Shape;37;p9"/>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9"/>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39" name="Google Shape;39;p9"/>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40" name="Google Shape;40;p9"/>
          <p:cNvPicPr preferRelativeResize="0"/>
          <p:nvPr/>
        </p:nvPicPr>
        <p:blipFill>
          <a:blip r:embed="rId3">
            <a:alphaModFix/>
          </a:blip>
          <a:stretch>
            <a:fillRect/>
          </a:stretch>
        </p:blipFill>
        <p:spPr>
          <a:xfrm>
            <a:off x="8307700" y="4631534"/>
            <a:ext cx="604875" cy="393616"/>
          </a:xfrm>
          <a:prstGeom prst="rect">
            <a:avLst/>
          </a:prstGeom>
          <a:noFill/>
          <a:ln>
            <a:noFill/>
          </a:ln>
        </p:spPr>
      </p:pic>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39500" y="1333500"/>
            <a:ext cx="8064900" cy="3374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43" name="Google Shape;43;p10"/>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45" name="Google Shape;45;p10"/>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46" name="Google Shape;46;p10"/>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10"/>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48" name="Google Shape;48;p10"/>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49"/>
        <p:cNvGrpSpPr/>
        <p:nvPr/>
      </p:nvGrpSpPr>
      <p:grpSpPr>
        <a:xfrm>
          <a:off x="0" y="0"/>
          <a:ext cx="0" cy="0"/>
          <a:chOff x="0" y="0"/>
          <a:chExt cx="0" cy="0"/>
        </a:xfrm>
      </p:grpSpPr>
      <p:sp>
        <p:nvSpPr>
          <p:cNvPr id="50" name="Google Shape;50;p11"/>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51" name="Google Shape;51;p11"/>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52" name="Google Shape;52;p11"/>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53" name="Google Shape;53;p11"/>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54" name="Google Shape;54;p11"/>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9" r:id="rId4"/>
    <p:sldLayoutId id="2147483660" r:id="rId5"/>
    <p:sldLayoutId id="2147483661" r:id="rId6"/>
    <p:sldLayoutId id="2147483662" r:id="rId7"/>
    <p:sldLayoutId id="2147483663" r:id="rId8"/>
    <p:sldLayoutId id="2147483664" r:id="rId9"/>
    <p:sldLayoutId id="2147483665"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711" r:id="rId22"/>
    <p:sldLayoutId id="214748371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_wdgjWqSjzs"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popcode.org/?snapshot=87af5bec-3214-4d2c-9ebd-5f94bb7f94a9" TargetMode="Externa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ipvJHuKa-Ic"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s://popcode.org/?snapshot=84f1ca3e-5de9-4a71-9c70-ebfc85c6af83" TargetMode="Externa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popcode.org/?snapshot=0814b2b9-c71e-4e1d-8825-d09b82d807be"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_wdgjWqSjzs"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hyperlink" Target="https://popcode.org/?snapshot=e5c29c1b-efaf-4ad2-bd98-ad1071df5e04" TargetMode="External"/><Relationship Id="rId5" Type="http://schemas.openxmlformats.org/officeDocument/2006/relationships/hyperlink" Target="https://popcode.org/?snapshot=7ebe8d29-5607-40c5-9ceb-a748e43b3bc5" TargetMode="Externa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_wdgjWqSjzs" TargetMode="External"/><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hyperlink" Target="https://popcode.org/?snapshot=3792c1c8-b41e-4516-9438-34ea37c90d87" TargetMode="Externa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hyperlink" Target="https://flexboxfroggy.com/#zh-cn"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75"/>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使用</a:t>
            </a:r>
            <a:r>
              <a:rPr lang="en-US" dirty="0"/>
              <a:t>DIV</a:t>
            </a:r>
            <a:r>
              <a:rPr lang="zh-CN" altLang="en-US" dirty="0"/>
              <a:t>来组织页面上的元素</a:t>
            </a:r>
            <a:endParaRPr dirty="0">
              <a:solidFill>
                <a:srgbClr val="15C2D2"/>
              </a:solidFill>
            </a:endParaRPr>
          </a:p>
        </p:txBody>
      </p:sp>
      <p:sp>
        <p:nvSpPr>
          <p:cNvPr id="531" name="Google Shape;531;p75"/>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  </a:t>
            </a:r>
            <a:r>
              <a:rPr lang="en" b="1">
                <a:solidFill>
                  <a:srgbClr val="FFAA7B"/>
                </a:solidFill>
              </a:rPr>
              <a:t>DIV</a:t>
            </a:r>
            <a:r>
              <a:rPr lang="en" b="1">
                <a:solidFill>
                  <a:srgbClr val="FFFFFF"/>
                </a:solidFill>
              </a:rPr>
              <a:t>,</a:t>
            </a:r>
            <a:r>
              <a:rPr lang="en" b="1">
                <a:solidFill>
                  <a:srgbClr val="FFAA7B"/>
                </a:solidFill>
              </a:rPr>
              <a:t> nesting</a:t>
            </a:r>
            <a:r>
              <a:rPr lang="en" b="1">
                <a:solidFill>
                  <a:srgbClr val="FFFFFF"/>
                </a:solidFill>
              </a:rPr>
              <a:t>,</a:t>
            </a:r>
            <a:r>
              <a:rPr lang="en" b="1">
                <a:solidFill>
                  <a:srgbClr val="FFAA7B"/>
                </a:solidFill>
              </a:rPr>
              <a:t> parent element</a:t>
            </a:r>
            <a:r>
              <a:rPr lang="en" b="1">
                <a:solidFill>
                  <a:srgbClr val="FFFFFF"/>
                </a:solidFill>
              </a:rPr>
              <a:t>,</a:t>
            </a:r>
            <a:r>
              <a:rPr lang="en" b="1">
                <a:solidFill>
                  <a:srgbClr val="FFAA7B"/>
                </a:solidFill>
              </a:rPr>
              <a:t> child element</a:t>
            </a:r>
            <a:endParaRPr b="1">
              <a:solidFill>
                <a:srgbClr val="FFAA7B"/>
              </a:solidFill>
            </a:endParaRPr>
          </a:p>
        </p:txBody>
      </p:sp>
    </p:spTree>
    <p:extLst>
      <p:ext uri="{BB962C8B-B14F-4D97-AF65-F5344CB8AC3E}">
        <p14:creationId xmlns:p14="http://schemas.microsoft.com/office/powerpoint/2010/main" val="356576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84"/>
          <p:cNvSpPr txBox="1">
            <a:spLocks noGrp="1"/>
          </p:cNvSpPr>
          <p:nvPr>
            <p:ph type="body" idx="1"/>
          </p:nvPr>
        </p:nvSpPr>
        <p:spPr>
          <a:xfrm>
            <a:off x="3271500" y="1829075"/>
            <a:ext cx="5323800" cy="2797800"/>
          </a:xfrm>
          <a:prstGeom prst="rect">
            <a:avLst/>
          </a:prstGeom>
        </p:spPr>
        <p:txBody>
          <a:bodyPr spcFirstLastPara="1" wrap="square" lIns="91425" tIns="91425" rIns="91425" bIns="91425" anchor="t" anchorCtr="0">
            <a:noAutofit/>
          </a:bodyPr>
          <a:lstStyle/>
          <a:p>
            <a:pPr marL="0" lvl="0" indent="0">
              <a:lnSpc>
                <a:spcPct val="115000"/>
              </a:lnSpc>
              <a:buClr>
                <a:schemeClr val="dk1"/>
              </a:buClr>
              <a:buSzPts val="1100"/>
              <a:buNone/>
            </a:pPr>
            <a:r>
              <a:rPr lang="zh-CN" altLang="en-US" dirty="0"/>
              <a:t>练习：您刚刚被聘为网络</a:t>
            </a:r>
          </a:p>
          <a:p>
            <a:pPr marL="0" lvl="0" indent="0">
              <a:lnSpc>
                <a:spcPct val="115000"/>
              </a:lnSpc>
              <a:buClr>
                <a:schemeClr val="dk1"/>
              </a:buClr>
              <a:buSzPts val="1100"/>
              <a:buNone/>
            </a:pPr>
            <a:r>
              <a:rPr lang="en-US" dirty="0" err="1"/>
              <a:t>DogBook</a:t>
            </a:r>
            <a:r>
              <a:rPr lang="zh-CN" altLang="en-US" dirty="0"/>
              <a:t>开发人员！他们已经为您分配了您的第一个任务。</a:t>
            </a:r>
          </a:p>
          <a:p>
            <a:pPr marL="0" lvl="0" indent="0">
              <a:lnSpc>
                <a:spcPct val="115000"/>
              </a:lnSpc>
              <a:buClr>
                <a:schemeClr val="dk1"/>
              </a:buClr>
              <a:buSzPts val="1100"/>
              <a:buNone/>
            </a:pPr>
            <a:endParaRPr lang="zh-CN" altLang="en-US" dirty="0"/>
          </a:p>
        </p:txBody>
      </p:sp>
      <p:pic>
        <p:nvPicPr>
          <p:cNvPr id="646" name="Google Shape;646;p84" descr="New HD version: http://youtu.be/bOf-i0n3TeU&#10;&#10;Possibly the easiest timer you'll ever use. Big easy to see numbers. Beeps when it reaches 0. Voted #1 by timer-timer.com - that's us :) http://timer-timer.com" title="15 Minute Countdown Timer">
            <a:hlinkClick r:id="rId3"/>
          </p:cNvPr>
          <p:cNvPicPr preferRelativeResize="0"/>
          <p:nvPr/>
        </p:nvPicPr>
        <p:blipFill>
          <a:blip r:embed="rId4">
            <a:alphaModFix/>
          </a:blip>
          <a:stretch>
            <a:fillRect/>
          </a:stretch>
        </p:blipFill>
        <p:spPr>
          <a:xfrm>
            <a:off x="215762" y="2415075"/>
            <a:ext cx="2311675" cy="1733750"/>
          </a:xfrm>
          <a:prstGeom prst="rect">
            <a:avLst/>
          </a:prstGeom>
          <a:noFill/>
          <a:ln>
            <a:noFill/>
          </a:ln>
        </p:spPr>
      </p:pic>
      <p:sp>
        <p:nvSpPr>
          <p:cNvPr id="2" name="矩形 1">
            <a:extLst>
              <a:ext uri="{FF2B5EF4-FFF2-40B4-BE49-F238E27FC236}">
                <a16:creationId xmlns:a16="http://schemas.microsoft.com/office/drawing/2014/main" id="{A263190D-E203-0C4A-91E8-2F3013B63D78}"/>
              </a:ext>
            </a:extLst>
          </p:cNvPr>
          <p:cNvSpPr/>
          <p:nvPr/>
        </p:nvSpPr>
        <p:spPr>
          <a:xfrm>
            <a:off x="3271500" y="481340"/>
            <a:ext cx="4572000" cy="738664"/>
          </a:xfrm>
          <a:prstGeom prst="rect">
            <a:avLst/>
          </a:prstGeom>
        </p:spPr>
        <p:txBody>
          <a:bodyPr>
            <a:spAutoFit/>
          </a:bodyPr>
          <a:lstStyle/>
          <a:p>
            <a:r>
              <a:rPr lang="en-US" altLang="zh-CN" dirty="0">
                <a:latin typeface="Roboto"/>
                <a:hlinkClick r:id="rId5"/>
              </a:rPr>
              <a:t>https://popcode.org/?snapshot=87af5bec-3214-4d2c-9ebd-5f94bb7f94a9</a:t>
            </a:r>
            <a:endParaRPr lang="en-US" altLang="zh-CN" dirty="0">
              <a:latin typeface="Roboto"/>
            </a:endParaRPr>
          </a:p>
          <a:p>
            <a:endParaRPr lang="zh-CN" altLang="en-US" dirty="0"/>
          </a:p>
        </p:txBody>
      </p:sp>
    </p:spTree>
    <p:extLst>
      <p:ext uri="{BB962C8B-B14F-4D97-AF65-F5344CB8AC3E}">
        <p14:creationId xmlns:p14="http://schemas.microsoft.com/office/powerpoint/2010/main" val="155721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9"/>
          <p:cNvSpPr txBox="1">
            <a:spLocks noGrp="1"/>
          </p:cNvSpPr>
          <p:nvPr>
            <p:ph type="title"/>
          </p:nvPr>
        </p:nvSpPr>
        <p:spPr>
          <a:xfrm>
            <a:off x="835375" y="2548700"/>
            <a:ext cx="7473300" cy="1027500"/>
          </a:xfrm>
          <a:prstGeom prst="rect">
            <a:avLst/>
          </a:prstGeom>
          <a:noFill/>
        </p:spPr>
        <p:txBody>
          <a:bodyPr spcFirstLastPara="1" wrap="square" lIns="91425" tIns="91425" rIns="91425" bIns="91425" anchor="t" anchorCtr="0">
            <a:noAutofit/>
          </a:bodyPr>
          <a:lstStyle/>
          <a:p>
            <a:pPr lvl="0">
              <a:buSzPts val="1100"/>
            </a:pPr>
            <a:r>
              <a:rPr lang="zh-CN" altLang="en-US" dirty="0"/>
              <a:t>使用盒子模型来操纵页面上元素的间距（间隔）</a:t>
            </a:r>
            <a:endParaRPr dirty="0">
              <a:solidFill>
                <a:srgbClr val="15C2D2"/>
              </a:solidFill>
            </a:endParaRPr>
          </a:p>
        </p:txBody>
      </p:sp>
      <p:sp>
        <p:nvSpPr>
          <p:cNvPr id="481" name="Google Shape;481;p69"/>
          <p:cNvSpPr txBox="1">
            <a:spLocks noGrp="1"/>
          </p:cNvSpPr>
          <p:nvPr>
            <p:ph type="subTitle" idx="1"/>
          </p:nvPr>
        </p:nvSpPr>
        <p:spPr>
          <a:xfrm>
            <a:off x="1869300" y="4093600"/>
            <a:ext cx="54054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a:t>
            </a:r>
            <a:r>
              <a:rPr lang="en">
                <a:solidFill>
                  <a:schemeClr val="dk1"/>
                </a:solidFill>
              </a:rPr>
              <a:t>  </a:t>
            </a:r>
            <a:r>
              <a:rPr lang="en" b="1">
                <a:solidFill>
                  <a:srgbClr val="FFAA7B"/>
                </a:solidFill>
              </a:rPr>
              <a:t>box model</a:t>
            </a:r>
            <a:r>
              <a:rPr lang="en" b="1">
                <a:solidFill>
                  <a:srgbClr val="FFFFFF"/>
                </a:solidFill>
              </a:rPr>
              <a:t>,</a:t>
            </a:r>
            <a:r>
              <a:rPr lang="en" b="1">
                <a:solidFill>
                  <a:srgbClr val="FFAA7B"/>
                </a:solidFill>
              </a:rPr>
              <a:t> content</a:t>
            </a:r>
            <a:r>
              <a:rPr lang="en" b="1">
                <a:solidFill>
                  <a:srgbClr val="FFFFFF"/>
                </a:solidFill>
              </a:rPr>
              <a:t>,</a:t>
            </a:r>
            <a:r>
              <a:rPr lang="en" b="1">
                <a:solidFill>
                  <a:srgbClr val="FFAA7B"/>
                </a:solidFill>
              </a:rPr>
              <a:t> padding</a:t>
            </a:r>
            <a:r>
              <a:rPr lang="en" b="1">
                <a:solidFill>
                  <a:srgbClr val="FFFFFF"/>
                </a:solidFill>
              </a:rPr>
              <a:t>, </a:t>
            </a:r>
            <a:r>
              <a:rPr lang="en" b="1">
                <a:solidFill>
                  <a:srgbClr val="FFAA7B"/>
                </a:solidFill>
              </a:rPr>
              <a:t>border</a:t>
            </a:r>
            <a:r>
              <a:rPr lang="en" b="1">
                <a:solidFill>
                  <a:srgbClr val="FFFFFF"/>
                </a:solidFill>
              </a:rPr>
              <a:t>, </a:t>
            </a:r>
            <a:r>
              <a:rPr lang="en" b="1">
                <a:solidFill>
                  <a:srgbClr val="FFAA7B"/>
                </a:solidFill>
              </a:rPr>
              <a:t>margin</a:t>
            </a:r>
            <a:endParaRPr b="1">
              <a:solidFill>
                <a:srgbClr val="FFAA7B"/>
              </a:solidFill>
            </a:endParaRPr>
          </a:p>
        </p:txBody>
      </p:sp>
      <p:pic>
        <p:nvPicPr>
          <p:cNvPr id="482" name="Google Shape;482;p69"/>
          <p:cNvPicPr preferRelativeResize="0"/>
          <p:nvPr/>
        </p:nvPicPr>
        <p:blipFill>
          <a:blip r:embed="rId3">
            <a:alphaModFix/>
          </a:blip>
          <a:stretch>
            <a:fillRect/>
          </a:stretch>
        </p:blipFill>
        <p:spPr>
          <a:xfrm>
            <a:off x="8428750" y="128025"/>
            <a:ext cx="609600" cy="60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71"/>
          <p:cNvPicPr preferRelativeResize="0"/>
          <p:nvPr/>
        </p:nvPicPr>
        <p:blipFill>
          <a:blip r:embed="rId3">
            <a:alphaModFix/>
          </a:blip>
          <a:stretch>
            <a:fillRect/>
          </a:stretch>
        </p:blipFill>
        <p:spPr>
          <a:xfrm>
            <a:off x="3826488" y="286476"/>
            <a:ext cx="3669775" cy="2142075"/>
          </a:xfrm>
          <a:prstGeom prst="rect">
            <a:avLst/>
          </a:prstGeom>
          <a:noFill/>
          <a:ln w="19050" cap="flat" cmpd="sng">
            <a:solidFill>
              <a:schemeClr val="dk2"/>
            </a:solidFill>
            <a:prstDash val="solid"/>
            <a:round/>
            <a:headEnd type="none" w="sm" len="sm"/>
            <a:tailEnd type="none" w="sm" len="sm"/>
          </a:ln>
        </p:spPr>
      </p:pic>
      <p:pic>
        <p:nvPicPr>
          <p:cNvPr id="495" name="Google Shape;495;p71"/>
          <p:cNvPicPr preferRelativeResize="0"/>
          <p:nvPr/>
        </p:nvPicPr>
        <p:blipFill>
          <a:blip r:embed="rId4">
            <a:alphaModFix/>
          </a:blip>
          <a:stretch>
            <a:fillRect/>
          </a:stretch>
        </p:blipFill>
        <p:spPr>
          <a:xfrm>
            <a:off x="3826489" y="2560949"/>
            <a:ext cx="4038501" cy="2065925"/>
          </a:xfrm>
          <a:prstGeom prst="rect">
            <a:avLst/>
          </a:prstGeom>
          <a:noFill/>
          <a:ln w="19050" cap="flat" cmpd="sng">
            <a:solidFill>
              <a:schemeClr val="dk2"/>
            </a:solidFill>
            <a:prstDash val="solid"/>
            <a:round/>
            <a:headEnd type="none" w="sm" len="sm"/>
            <a:tailEnd type="none" w="sm" len="sm"/>
          </a:ln>
        </p:spPr>
      </p:pic>
      <p:sp>
        <p:nvSpPr>
          <p:cNvPr id="496" name="Google Shape;496;p71"/>
          <p:cNvSpPr txBox="1">
            <a:spLocks noGrp="1"/>
          </p:cNvSpPr>
          <p:nvPr>
            <p:ph type="ctrTitle"/>
          </p:nvPr>
        </p:nvSpPr>
        <p:spPr>
          <a:xfrm>
            <a:off x="231375" y="2011125"/>
            <a:ext cx="2304900" cy="2814900"/>
          </a:xfrm>
          <a:prstGeom prst="rect">
            <a:avLst/>
          </a:prstGeom>
        </p:spPr>
        <p:txBody>
          <a:bodyPr spcFirstLastPara="1" wrap="square" lIns="91425" tIns="91425" rIns="91425" bIns="91425" anchor="t" anchorCtr="0">
            <a:noAutofit/>
          </a:bodyPr>
          <a:lstStyle/>
          <a:p>
            <a:pPr lvl="0">
              <a:buSzPts val="1100"/>
            </a:pPr>
            <a:r>
              <a:rPr lang="zh-CN" altLang="en-US" dirty="0"/>
              <a:t>这些网站中哪一个看起来更好？</a:t>
            </a:r>
            <a:br>
              <a:rPr lang="en-US" altLang="zh-CN" dirty="0"/>
            </a:br>
            <a:br>
              <a:rPr lang="zh-CN" altLang="en-US" dirty="0"/>
            </a:br>
            <a:r>
              <a:rPr lang="zh-CN" altLang="en-US" dirty="0"/>
              <a:t>为什么会有这种感觉？</a:t>
            </a:r>
            <a:endParaRPr dirty="0">
              <a:solidFill>
                <a:srgbClr val="15C2D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盒子模型</a:t>
            </a:r>
            <a:endParaRPr dirty="0"/>
          </a:p>
        </p:txBody>
      </p:sp>
      <p:sp>
        <p:nvSpPr>
          <p:cNvPr id="488" name="Google Shape;488;p70"/>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93000"/>
              </a:lnSpc>
              <a:buNone/>
            </a:pPr>
            <a:r>
              <a:rPr lang="zh-CN" altLang="en-US" sz="2400" dirty="0">
                <a:solidFill>
                  <a:schemeClr val="dk1"/>
                </a:solidFill>
              </a:rPr>
              <a:t>盒子模型描述了页面上每个</a:t>
            </a:r>
            <a:r>
              <a:rPr lang="en-US" sz="2400" dirty="0">
                <a:solidFill>
                  <a:schemeClr val="dk1"/>
                </a:solidFill>
              </a:rPr>
              <a:t>HTML</a:t>
            </a:r>
            <a:r>
              <a:rPr lang="zh-CN" altLang="en-US" sz="2400" dirty="0">
                <a:solidFill>
                  <a:schemeClr val="dk1"/>
                </a:solidFill>
              </a:rPr>
              <a:t>元素的设计和布局。</a:t>
            </a:r>
          </a:p>
          <a:p>
            <a:pPr marL="0" lvl="0" indent="0">
              <a:lnSpc>
                <a:spcPct val="93000"/>
              </a:lnSpc>
              <a:buNone/>
            </a:pPr>
            <a:endParaRPr lang="zh-CN" altLang="en-US" sz="2400" dirty="0">
              <a:solidFill>
                <a:schemeClr val="dk1"/>
              </a:solidFill>
            </a:endParaRPr>
          </a:p>
          <a:p>
            <a:pPr marL="0" lvl="0" indent="0">
              <a:lnSpc>
                <a:spcPct val="93000"/>
              </a:lnSpc>
              <a:buNone/>
            </a:pPr>
            <a:r>
              <a:rPr lang="zh-CN" altLang="en-US" sz="2400" dirty="0">
                <a:solidFill>
                  <a:schemeClr val="dk1"/>
                </a:solidFill>
              </a:rPr>
              <a:t>尽管您以前可能没有注意到它，但是每个</a:t>
            </a:r>
            <a:r>
              <a:rPr lang="en-US" sz="2400" dirty="0">
                <a:solidFill>
                  <a:schemeClr val="dk1"/>
                </a:solidFill>
              </a:rPr>
              <a:t>HTML</a:t>
            </a:r>
            <a:r>
              <a:rPr lang="zh-CN" altLang="en-US" sz="2400" dirty="0">
                <a:solidFill>
                  <a:schemeClr val="dk1"/>
                </a:solidFill>
              </a:rPr>
              <a:t>元素都是一个具有定义的边距（间隔），</a:t>
            </a:r>
            <a:r>
              <a:rPr lang="en-US" sz="2400" dirty="0">
                <a:solidFill>
                  <a:schemeClr val="dk1"/>
                </a:solidFill>
              </a:rPr>
              <a:t>border（</a:t>
            </a:r>
            <a:r>
              <a:rPr lang="zh-CN" altLang="en-US" sz="2400" dirty="0">
                <a:solidFill>
                  <a:schemeClr val="dk1"/>
                </a:solidFill>
              </a:rPr>
              <a:t>边），</a:t>
            </a:r>
            <a:r>
              <a:rPr lang="en-US" sz="2400" dirty="0">
                <a:solidFill>
                  <a:schemeClr val="dk1"/>
                </a:solidFill>
              </a:rPr>
              <a:t>padding（</a:t>
            </a:r>
            <a:r>
              <a:rPr lang="zh-CN" altLang="en-US" sz="2400" dirty="0">
                <a:solidFill>
                  <a:schemeClr val="dk1"/>
                </a:solidFill>
              </a:rPr>
              <a:t>填充）和</a:t>
            </a:r>
            <a:r>
              <a:rPr lang="en-US" sz="2400" dirty="0">
                <a:solidFill>
                  <a:schemeClr val="dk1"/>
                </a:solidFill>
              </a:rPr>
              <a:t>content（</a:t>
            </a:r>
            <a:r>
              <a:rPr lang="zh-CN" altLang="en-US" sz="2400" dirty="0">
                <a:solidFill>
                  <a:schemeClr val="dk1"/>
                </a:solidFill>
              </a:rPr>
              <a:t>内容）的框。</a:t>
            </a:r>
            <a:endParaRPr sz="2400" dirty="0"/>
          </a:p>
        </p:txBody>
      </p:sp>
      <p:pic>
        <p:nvPicPr>
          <p:cNvPr id="489" name="Google Shape;489;p70"/>
          <p:cNvPicPr preferRelativeResize="0"/>
          <p:nvPr/>
        </p:nvPicPr>
        <p:blipFill>
          <a:blip r:embed="rId3">
            <a:alphaModFix/>
          </a:blip>
          <a:stretch>
            <a:fillRect/>
          </a:stretch>
        </p:blipFill>
        <p:spPr>
          <a:xfrm>
            <a:off x="8428750" y="128025"/>
            <a:ext cx="609600" cy="609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4"/>
        <p:cNvGrpSpPr/>
        <p:nvPr/>
      </p:nvGrpSpPr>
      <p:grpSpPr>
        <a:xfrm>
          <a:off x="0" y="0"/>
          <a:ext cx="0" cy="0"/>
          <a:chOff x="0" y="0"/>
          <a:chExt cx="0" cy="0"/>
        </a:xfrm>
      </p:grpSpPr>
      <p:sp>
        <p:nvSpPr>
          <p:cNvPr id="595" name="Google Shape;595;p7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 dirty="0">
                <a:latin typeface="Helvetica Neue"/>
                <a:ea typeface="Helvetica Neue"/>
                <a:cs typeface="Helvetica Neue"/>
                <a:sym typeface="Helvetica Neue"/>
              </a:rPr>
              <a:t>盒子模型</a:t>
            </a:r>
            <a:endParaRPr dirty="0">
              <a:latin typeface="Helvetica Neue"/>
              <a:ea typeface="Helvetica Neue"/>
              <a:cs typeface="Helvetica Neue"/>
              <a:sym typeface="Helvetica Neue"/>
            </a:endParaRPr>
          </a:p>
        </p:txBody>
      </p:sp>
      <p:sp>
        <p:nvSpPr>
          <p:cNvPr id="596" name="Google Shape;596;p79"/>
          <p:cNvSpPr txBox="1"/>
          <p:nvPr/>
        </p:nvSpPr>
        <p:spPr>
          <a:xfrm>
            <a:off x="429375" y="1499400"/>
            <a:ext cx="1769400" cy="31323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 sz="2800">
                <a:solidFill>
                  <a:srgbClr val="E4A4EE"/>
                </a:solidFill>
                <a:latin typeface="Helvetica Neue"/>
                <a:ea typeface="Helvetica Neue"/>
                <a:cs typeface="Helvetica Neue"/>
                <a:sym typeface="Helvetica Neue"/>
              </a:rPr>
              <a:t>Border</a:t>
            </a:r>
            <a:endParaRPr sz="2800">
              <a:solidFill>
                <a:srgbClr val="E4A4EE"/>
              </a:solidFill>
              <a:latin typeface="Helvetica Neue"/>
              <a:ea typeface="Helvetica Neue"/>
              <a:cs typeface="Helvetica Neue"/>
              <a:sym typeface="Helvetica Neue"/>
            </a:endParaRPr>
          </a:p>
          <a:p>
            <a:pPr marL="0" lvl="0" indent="0" algn="l" rtl="0">
              <a:lnSpc>
                <a:spcPct val="111600"/>
              </a:lnSpc>
              <a:spcBef>
                <a:spcPts val="0"/>
              </a:spcBef>
              <a:spcAft>
                <a:spcPts val="0"/>
              </a:spcAft>
              <a:buNone/>
            </a:pPr>
            <a:r>
              <a:rPr lang="en" sz="2800">
                <a:solidFill>
                  <a:srgbClr val="0080FF"/>
                </a:solidFill>
                <a:latin typeface="Helvetica Neue"/>
                <a:ea typeface="Helvetica Neue"/>
                <a:cs typeface="Helvetica Neue"/>
                <a:sym typeface="Helvetica Neue"/>
              </a:rPr>
              <a:t>Padding</a:t>
            </a:r>
            <a:endParaRPr sz="2800">
              <a:solidFill>
                <a:srgbClr val="0080FF"/>
              </a:solidFill>
              <a:latin typeface="Helvetica Neue"/>
              <a:ea typeface="Helvetica Neue"/>
              <a:cs typeface="Helvetica Neue"/>
              <a:sym typeface="Helvetica Neue"/>
            </a:endParaRPr>
          </a:p>
          <a:p>
            <a:pPr marL="0" lvl="0" indent="0" algn="l" rtl="0">
              <a:lnSpc>
                <a:spcPct val="111600"/>
              </a:lnSpc>
              <a:spcBef>
                <a:spcPts val="0"/>
              </a:spcBef>
              <a:spcAft>
                <a:spcPts val="0"/>
              </a:spcAft>
              <a:buNone/>
            </a:pPr>
            <a:r>
              <a:rPr lang="en" sz="2800">
                <a:solidFill>
                  <a:srgbClr val="3F3B39"/>
                </a:solidFill>
                <a:latin typeface="Helvetica Neue"/>
                <a:ea typeface="Helvetica Neue"/>
                <a:cs typeface="Helvetica Neue"/>
                <a:sym typeface="Helvetica Neue"/>
              </a:rPr>
              <a:t>Margin</a:t>
            </a:r>
            <a:endParaRPr sz="2800">
              <a:solidFill>
                <a:srgbClr val="3F3B39"/>
              </a:solidFill>
              <a:latin typeface="Helvetica Neue"/>
              <a:ea typeface="Helvetica Neue"/>
              <a:cs typeface="Helvetica Neue"/>
              <a:sym typeface="Helvetica Neue"/>
            </a:endParaRPr>
          </a:p>
          <a:p>
            <a:pPr marL="0" lvl="0" indent="0" algn="l" rtl="0">
              <a:lnSpc>
                <a:spcPct val="111600"/>
              </a:lnSpc>
              <a:spcBef>
                <a:spcPts val="0"/>
              </a:spcBef>
              <a:spcAft>
                <a:spcPts val="0"/>
              </a:spcAft>
              <a:buNone/>
            </a:pPr>
            <a:r>
              <a:rPr lang="en" sz="2800">
                <a:solidFill>
                  <a:schemeClr val="dk1"/>
                </a:solidFill>
                <a:highlight>
                  <a:srgbClr val="FFFF00"/>
                </a:highlight>
                <a:latin typeface="Helvetica Neue"/>
                <a:ea typeface="Helvetica Neue"/>
                <a:cs typeface="Helvetica Neue"/>
                <a:sym typeface="Helvetica Neue"/>
              </a:rPr>
              <a:t>Content</a:t>
            </a:r>
            <a:endParaRPr sz="2800">
              <a:solidFill>
                <a:schemeClr val="dk1"/>
              </a:solidFill>
              <a:latin typeface="Helvetica Neue"/>
              <a:ea typeface="Helvetica Neue"/>
              <a:cs typeface="Helvetica Neue"/>
              <a:sym typeface="Helvetica Neue"/>
            </a:endParaRPr>
          </a:p>
          <a:p>
            <a:pPr marL="0" lvl="0" indent="0" algn="l" rtl="0">
              <a:lnSpc>
                <a:spcPct val="111600"/>
              </a:lnSpc>
              <a:spcBef>
                <a:spcPts val="0"/>
              </a:spcBef>
              <a:spcAft>
                <a:spcPts val="0"/>
              </a:spcAft>
              <a:buNone/>
            </a:pPr>
            <a:endParaRPr sz="2800">
              <a:solidFill>
                <a:schemeClr val="dk1"/>
              </a:solidFill>
              <a:latin typeface="Helvetica Neue"/>
              <a:ea typeface="Helvetica Neue"/>
              <a:cs typeface="Helvetica Neue"/>
              <a:sym typeface="Helvetica Neue"/>
            </a:endParaRPr>
          </a:p>
        </p:txBody>
      </p:sp>
      <p:grpSp>
        <p:nvGrpSpPr>
          <p:cNvPr id="597" name="Google Shape;597;p79"/>
          <p:cNvGrpSpPr/>
          <p:nvPr/>
        </p:nvGrpSpPr>
        <p:grpSpPr>
          <a:xfrm>
            <a:off x="2398400" y="1499402"/>
            <a:ext cx="6316230" cy="2440954"/>
            <a:chOff x="3183298" y="1390845"/>
            <a:chExt cx="7053300" cy="2725800"/>
          </a:xfrm>
        </p:grpSpPr>
        <p:sp>
          <p:nvSpPr>
            <p:cNvPr id="598" name="Google Shape;598;p79"/>
            <p:cNvSpPr/>
            <p:nvPr/>
          </p:nvSpPr>
          <p:spPr>
            <a:xfrm>
              <a:off x="3183298" y="1390845"/>
              <a:ext cx="7053300" cy="2725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9"/>
            <p:cNvSpPr/>
            <p:nvPr/>
          </p:nvSpPr>
          <p:spPr>
            <a:xfrm>
              <a:off x="4290400" y="1464350"/>
              <a:ext cx="2165100" cy="1977300"/>
            </a:xfrm>
            <a:prstGeom prst="rect">
              <a:avLst/>
            </a:prstGeom>
            <a:solidFill>
              <a:schemeClr val="lt1"/>
            </a:solidFill>
            <a:ln w="114300"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highlight>
                    <a:srgbClr val="FFFF00"/>
                  </a:highlight>
                  <a:latin typeface="Trebuchet MS"/>
                  <a:ea typeface="Trebuchet MS"/>
                  <a:cs typeface="Trebuchet MS"/>
                  <a:sym typeface="Trebuchet MS"/>
                </a:rPr>
                <a:t>Hello, world!</a:t>
              </a:r>
              <a:endParaRPr sz="1800">
                <a:highlight>
                  <a:srgbClr val="FFFF00"/>
                </a:highlight>
                <a:latin typeface="Trebuchet MS"/>
                <a:ea typeface="Trebuchet MS"/>
                <a:cs typeface="Trebuchet MS"/>
                <a:sym typeface="Trebuchet MS"/>
              </a:endParaRPr>
            </a:p>
          </p:txBody>
        </p:sp>
        <p:cxnSp>
          <p:nvCxnSpPr>
            <p:cNvPr id="600" name="Google Shape;600;p79"/>
            <p:cNvCxnSpPr/>
            <p:nvPr/>
          </p:nvCxnSpPr>
          <p:spPr>
            <a:xfrm>
              <a:off x="6524125" y="2452200"/>
              <a:ext cx="1017000" cy="0"/>
            </a:xfrm>
            <a:prstGeom prst="straightConnector1">
              <a:avLst/>
            </a:prstGeom>
            <a:noFill/>
            <a:ln w="38100" cap="flat" cmpd="sng">
              <a:solidFill>
                <a:srgbClr val="3F3B39"/>
              </a:solidFill>
              <a:prstDash val="solid"/>
              <a:round/>
              <a:headEnd type="triangle" w="med" len="med"/>
              <a:tailEnd type="triangle" w="med" len="med"/>
            </a:ln>
          </p:spPr>
        </p:cxnSp>
        <p:sp>
          <p:nvSpPr>
            <p:cNvPr id="601" name="Google Shape;601;p79"/>
            <p:cNvSpPr/>
            <p:nvPr/>
          </p:nvSpPr>
          <p:spPr>
            <a:xfrm>
              <a:off x="7588500" y="1464350"/>
              <a:ext cx="2165100" cy="1977300"/>
            </a:xfrm>
            <a:prstGeom prst="rect">
              <a:avLst/>
            </a:prstGeom>
            <a:solidFill>
              <a:schemeClr val="lt1"/>
            </a:solid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Trebuchet MS"/>
                  <a:ea typeface="Trebuchet MS"/>
                  <a:cs typeface="Trebuchet MS"/>
                  <a:sym typeface="Trebuchet MS"/>
                </a:rPr>
                <a:t>Hello, world!</a:t>
              </a:r>
              <a:endParaRPr sz="1800">
                <a:latin typeface="Trebuchet MS"/>
                <a:ea typeface="Trebuchet MS"/>
                <a:cs typeface="Trebuchet MS"/>
                <a:sym typeface="Trebuchet MS"/>
              </a:endParaRPr>
            </a:p>
          </p:txBody>
        </p:sp>
        <p:cxnSp>
          <p:nvCxnSpPr>
            <p:cNvPr id="602" name="Google Shape;602;p79"/>
            <p:cNvCxnSpPr/>
            <p:nvPr/>
          </p:nvCxnSpPr>
          <p:spPr>
            <a:xfrm>
              <a:off x="5372950" y="1534050"/>
              <a:ext cx="0" cy="847800"/>
            </a:xfrm>
            <a:prstGeom prst="straightConnector1">
              <a:avLst/>
            </a:prstGeom>
            <a:noFill/>
            <a:ln w="38100" cap="flat" cmpd="sng">
              <a:solidFill>
                <a:srgbClr val="0080FF"/>
              </a:solidFill>
              <a:prstDash val="solid"/>
              <a:round/>
              <a:headEnd type="triangle" w="med" len="med"/>
              <a:tailEnd type="triangle" w="med" len="med"/>
            </a:ln>
          </p:spPr>
        </p:cxnSp>
        <p:cxnSp>
          <p:nvCxnSpPr>
            <p:cNvPr id="603" name="Google Shape;603;p79"/>
            <p:cNvCxnSpPr/>
            <p:nvPr/>
          </p:nvCxnSpPr>
          <p:spPr>
            <a:xfrm>
              <a:off x="3197200" y="2452200"/>
              <a:ext cx="1017000" cy="0"/>
            </a:xfrm>
            <a:prstGeom prst="straightConnector1">
              <a:avLst/>
            </a:prstGeom>
            <a:noFill/>
            <a:ln w="38100" cap="flat" cmpd="sng">
              <a:solidFill>
                <a:srgbClr val="3F3B39"/>
              </a:solidFill>
              <a:prstDash val="solid"/>
              <a:round/>
              <a:headEnd type="triangle" w="med" len="med"/>
              <a:tailEnd type="triangl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Box Model						</a:t>
            </a:r>
            <a:endParaRPr/>
          </a:p>
        </p:txBody>
      </p:sp>
      <p:sp>
        <p:nvSpPr>
          <p:cNvPr id="502" name="Google Shape;502;p72"/>
          <p:cNvSpPr txBox="1">
            <a:spLocks noGrp="1"/>
          </p:cNvSpPr>
          <p:nvPr>
            <p:ph type="title"/>
          </p:nvPr>
        </p:nvSpPr>
        <p:spPr>
          <a:xfrm>
            <a:off x="532950" y="1257300"/>
            <a:ext cx="8078100" cy="800100"/>
          </a:xfrm>
          <a:prstGeom prst="rect">
            <a:avLst/>
          </a:prstGeom>
        </p:spPr>
        <p:txBody>
          <a:bodyPr spcFirstLastPara="1" wrap="square" lIns="91425" tIns="91425" rIns="91425" bIns="91425" anchor="ctr" anchorCtr="0">
            <a:noAutofit/>
          </a:bodyPr>
          <a:lstStyle/>
          <a:p>
            <a:pPr lvl="0">
              <a:buSzPts val="1100"/>
            </a:pPr>
            <a:r>
              <a:rPr lang="zh-CN" altLang="en-US" sz="2400" b="0" dirty="0"/>
              <a:t>将盒子模型想像成包装盒。</a:t>
            </a:r>
            <a:endParaRPr sz="2400" b="0" dirty="0">
              <a:solidFill>
                <a:srgbClr val="000000"/>
              </a:solidFill>
            </a:endParaRPr>
          </a:p>
        </p:txBody>
      </p:sp>
      <p:pic>
        <p:nvPicPr>
          <p:cNvPr id="503" name="Google Shape;503;p72"/>
          <p:cNvPicPr preferRelativeResize="0"/>
          <p:nvPr/>
        </p:nvPicPr>
        <p:blipFill rotWithShape="1">
          <a:blip r:embed="rId3">
            <a:alphaModFix/>
          </a:blip>
          <a:srcRect t="7676" b="7685"/>
          <a:stretch/>
        </p:blipFill>
        <p:spPr>
          <a:xfrm>
            <a:off x="2230200" y="2113950"/>
            <a:ext cx="4683605" cy="2638650"/>
          </a:xfrm>
          <a:prstGeom prst="rect">
            <a:avLst/>
          </a:prstGeom>
          <a:noFill/>
          <a:ln>
            <a:noFill/>
          </a:ln>
        </p:spPr>
      </p:pic>
      <p:sp>
        <p:nvSpPr>
          <p:cNvPr id="504" name="Google Shape;504;p72"/>
          <p:cNvSpPr/>
          <p:nvPr/>
        </p:nvSpPr>
        <p:spPr>
          <a:xfrm rot="10800000" flipH="1">
            <a:off x="5428250" y="266483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2"/>
          <p:cNvSpPr/>
          <p:nvPr/>
        </p:nvSpPr>
        <p:spPr>
          <a:xfrm>
            <a:off x="6958900" y="2453625"/>
            <a:ext cx="1765200" cy="507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000" dirty="0">
                <a:solidFill>
                  <a:schemeClr val="dk1"/>
                </a:solidFill>
                <a:latin typeface="Helvetica Neue"/>
                <a:ea typeface="Helvetica Neue"/>
                <a:cs typeface="Helvetica Neue"/>
                <a:sym typeface="Helvetica Neue"/>
              </a:rPr>
              <a:t>Padding</a:t>
            </a:r>
            <a:r>
              <a:rPr lang="zh-CN" altLang="en" sz="2000" dirty="0">
                <a:solidFill>
                  <a:schemeClr val="dk1"/>
                </a:solidFill>
                <a:latin typeface="Helvetica Neue"/>
                <a:ea typeface="Helvetica Neue"/>
                <a:cs typeface="Helvetica Neue"/>
                <a:sym typeface="Helvetica Neue"/>
              </a:rPr>
              <a:t>填充</a:t>
            </a:r>
            <a:endParaRPr sz="2000" dirty="0"/>
          </a:p>
        </p:txBody>
      </p:sp>
      <p:cxnSp>
        <p:nvCxnSpPr>
          <p:cNvPr id="506" name="Google Shape;506;p72"/>
          <p:cNvCxnSpPr>
            <a:cxnSpLocks/>
            <a:stCxn id="504" idx="6"/>
            <a:endCxn id="505" idx="1"/>
          </p:cNvCxnSpPr>
          <p:nvPr/>
        </p:nvCxnSpPr>
        <p:spPr>
          <a:xfrm flipV="1">
            <a:off x="5526050" y="2707275"/>
            <a:ext cx="1432850" cy="10"/>
          </a:xfrm>
          <a:prstGeom prst="straightConnector1">
            <a:avLst/>
          </a:prstGeom>
          <a:noFill/>
          <a:ln w="19050" cap="flat" cmpd="sng">
            <a:solidFill>
              <a:srgbClr val="0080FF"/>
            </a:solidFill>
            <a:prstDash val="solid"/>
            <a:round/>
            <a:headEnd type="none" w="med" len="med"/>
            <a:tailEnd type="none" w="med" len="med"/>
          </a:ln>
        </p:spPr>
      </p:cxnSp>
      <p:sp>
        <p:nvSpPr>
          <p:cNvPr id="507" name="Google Shape;507;p72"/>
          <p:cNvSpPr/>
          <p:nvPr/>
        </p:nvSpPr>
        <p:spPr>
          <a:xfrm rot="5400000" flipH="1">
            <a:off x="6193550" y="423563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2"/>
          <p:cNvSpPr/>
          <p:nvPr/>
        </p:nvSpPr>
        <p:spPr>
          <a:xfrm>
            <a:off x="7403750" y="4024425"/>
            <a:ext cx="1652150" cy="5073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elvetica Neue"/>
                <a:ea typeface="Helvetica Neue"/>
                <a:cs typeface="Helvetica Neue"/>
                <a:sym typeface="Helvetica Neue"/>
              </a:rPr>
              <a:t>Border</a:t>
            </a:r>
            <a:r>
              <a:rPr lang="zh-CN" altLang="en" sz="2000" dirty="0">
                <a:solidFill>
                  <a:schemeClr val="dk1"/>
                </a:solidFill>
                <a:latin typeface="Helvetica Neue"/>
                <a:ea typeface="Helvetica Neue"/>
                <a:cs typeface="Helvetica Neue"/>
                <a:sym typeface="Helvetica Neue"/>
              </a:rPr>
              <a:t>边</a:t>
            </a:r>
            <a:endParaRPr sz="2000" dirty="0"/>
          </a:p>
        </p:txBody>
      </p:sp>
      <p:cxnSp>
        <p:nvCxnSpPr>
          <p:cNvPr id="509" name="Google Shape;509;p72"/>
          <p:cNvCxnSpPr>
            <a:cxnSpLocks/>
            <a:stCxn id="507" idx="0"/>
            <a:endCxn id="508" idx="1"/>
          </p:cNvCxnSpPr>
          <p:nvPr/>
        </p:nvCxnSpPr>
        <p:spPr>
          <a:xfrm flipV="1">
            <a:off x="6284900" y="4278075"/>
            <a:ext cx="1118850" cy="10"/>
          </a:xfrm>
          <a:prstGeom prst="straightConnector1">
            <a:avLst/>
          </a:prstGeom>
          <a:noFill/>
          <a:ln w="19050" cap="flat" cmpd="sng">
            <a:solidFill>
              <a:srgbClr val="0080FF"/>
            </a:solidFill>
            <a:prstDash val="solid"/>
            <a:round/>
            <a:headEnd type="none" w="med" len="med"/>
            <a:tailEnd type="none" w="med" len="med"/>
          </a:ln>
        </p:spPr>
      </p:cxnSp>
      <p:sp>
        <p:nvSpPr>
          <p:cNvPr id="510" name="Google Shape;510;p72"/>
          <p:cNvSpPr/>
          <p:nvPr/>
        </p:nvSpPr>
        <p:spPr>
          <a:xfrm rot="10800000" flipH="1">
            <a:off x="4230275" y="423563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2"/>
          <p:cNvSpPr/>
          <p:nvPr/>
        </p:nvSpPr>
        <p:spPr>
          <a:xfrm>
            <a:off x="815788" y="3577300"/>
            <a:ext cx="2010012" cy="50730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dirty="0">
                <a:solidFill>
                  <a:schemeClr val="dk1"/>
                </a:solidFill>
                <a:latin typeface="Helvetica Neue"/>
                <a:ea typeface="Helvetica Neue"/>
                <a:cs typeface="Helvetica Neue"/>
                <a:sym typeface="Helvetica Neue"/>
              </a:rPr>
              <a:t>Content</a:t>
            </a:r>
            <a:r>
              <a:rPr lang="zh-CN" altLang="en-US" sz="2000" dirty="0">
                <a:solidFill>
                  <a:schemeClr val="dk1"/>
                </a:solidFill>
                <a:latin typeface="Helvetica Neue"/>
                <a:ea typeface="Helvetica Neue"/>
                <a:cs typeface="Helvetica Neue"/>
                <a:sym typeface="Helvetica Neue"/>
              </a:rPr>
              <a:t> </a:t>
            </a:r>
            <a:r>
              <a:rPr lang="zh-CN" altLang="en" sz="2000" dirty="0">
                <a:solidFill>
                  <a:schemeClr val="dk1"/>
                </a:solidFill>
                <a:latin typeface="Helvetica Neue"/>
                <a:ea typeface="Helvetica Neue"/>
                <a:cs typeface="Helvetica Neue"/>
                <a:sym typeface="Helvetica Neue"/>
              </a:rPr>
              <a:t>内容</a:t>
            </a:r>
            <a:endParaRPr sz="2000" dirty="0"/>
          </a:p>
        </p:txBody>
      </p:sp>
      <p:cxnSp>
        <p:nvCxnSpPr>
          <p:cNvPr id="512" name="Google Shape;512;p72"/>
          <p:cNvCxnSpPr>
            <a:cxnSpLocks/>
            <a:stCxn id="511" idx="3"/>
            <a:endCxn id="510" idx="2"/>
          </p:cNvCxnSpPr>
          <p:nvPr/>
        </p:nvCxnSpPr>
        <p:spPr>
          <a:xfrm>
            <a:off x="2825800" y="3830950"/>
            <a:ext cx="1404475" cy="447135"/>
          </a:xfrm>
          <a:prstGeom prst="straightConnector1">
            <a:avLst/>
          </a:prstGeom>
          <a:noFill/>
          <a:ln w="19050" cap="flat" cmpd="sng">
            <a:solidFill>
              <a:srgbClr val="0080FF"/>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73"/>
          <p:cNvPicPr preferRelativeResize="0"/>
          <p:nvPr/>
        </p:nvPicPr>
        <p:blipFill>
          <a:blip r:embed="rId3">
            <a:alphaModFix/>
          </a:blip>
          <a:stretch>
            <a:fillRect/>
          </a:stretch>
        </p:blipFill>
        <p:spPr>
          <a:xfrm>
            <a:off x="2511763" y="1943425"/>
            <a:ext cx="4032425" cy="2688275"/>
          </a:xfrm>
          <a:prstGeom prst="rect">
            <a:avLst/>
          </a:prstGeom>
          <a:noFill/>
          <a:ln>
            <a:noFill/>
          </a:ln>
        </p:spPr>
      </p:pic>
      <p:sp>
        <p:nvSpPr>
          <p:cNvPr id="518" name="Google Shape;518;p73"/>
          <p:cNvSpPr txBox="1"/>
          <p:nvPr/>
        </p:nvSpPr>
        <p:spPr>
          <a:xfrm>
            <a:off x="540450" y="1252700"/>
            <a:ext cx="8680500" cy="763200"/>
          </a:xfrm>
          <a:prstGeom prst="rect">
            <a:avLst/>
          </a:prstGeom>
          <a:noFill/>
          <a:ln>
            <a:noFill/>
          </a:ln>
        </p:spPr>
        <p:txBody>
          <a:bodyPr spcFirstLastPara="1" wrap="square" lIns="91425" tIns="91425" rIns="91425" bIns="91425" anchor="ctr" anchorCtr="0">
            <a:noAutofit/>
          </a:bodyPr>
          <a:lstStyle/>
          <a:p>
            <a:pPr lvl="0"/>
            <a:r>
              <a:rPr lang="zh-CN" altLang="en-US" sz="2400" dirty="0">
                <a:solidFill>
                  <a:schemeClr val="dk1"/>
                </a:solidFill>
                <a:latin typeface="Helvetica Neue"/>
                <a:ea typeface="Helvetica Neue"/>
                <a:cs typeface="Helvetica Neue"/>
                <a:sym typeface="Helvetica Neue"/>
              </a:rPr>
              <a:t>或艺术品</a:t>
            </a:r>
            <a:endParaRPr sz="2400" dirty="0">
              <a:solidFill>
                <a:schemeClr val="dk1"/>
              </a:solidFill>
              <a:latin typeface="Helvetica Neue"/>
              <a:ea typeface="Helvetica Neue"/>
              <a:cs typeface="Helvetica Neue"/>
              <a:sym typeface="Helvetica Neue"/>
            </a:endParaRPr>
          </a:p>
        </p:txBody>
      </p:sp>
      <p:sp>
        <p:nvSpPr>
          <p:cNvPr id="519" name="Google Shape;519;p7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Box Model</a:t>
            </a:r>
            <a:endParaRPr/>
          </a:p>
        </p:txBody>
      </p:sp>
      <p:sp>
        <p:nvSpPr>
          <p:cNvPr id="520" name="Google Shape;520;p73"/>
          <p:cNvSpPr/>
          <p:nvPr/>
        </p:nvSpPr>
        <p:spPr>
          <a:xfrm rot="10800000" flipH="1">
            <a:off x="3454800" y="305138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3"/>
          <p:cNvSpPr/>
          <p:nvPr/>
        </p:nvSpPr>
        <p:spPr>
          <a:xfrm rot="10800000" flipH="1">
            <a:off x="3101275" y="386853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3"/>
          <p:cNvSpPr/>
          <p:nvPr/>
        </p:nvSpPr>
        <p:spPr>
          <a:xfrm rot="10800000" flipH="1">
            <a:off x="4419400" y="305138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3"/>
          <p:cNvSpPr/>
          <p:nvPr/>
        </p:nvSpPr>
        <p:spPr>
          <a:xfrm rot="10800000" flipH="1">
            <a:off x="4153650" y="2396935"/>
            <a:ext cx="97800" cy="84900"/>
          </a:xfrm>
          <a:prstGeom prst="ellipse">
            <a:avLst/>
          </a:prstGeom>
          <a:solidFill>
            <a:srgbClr val="0080FF"/>
          </a:solidFill>
          <a:ln w="2857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3"/>
          <p:cNvSpPr/>
          <p:nvPr/>
        </p:nvSpPr>
        <p:spPr>
          <a:xfrm>
            <a:off x="7224825" y="1436125"/>
            <a:ext cx="1207200" cy="50730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Helvetica Neue"/>
                <a:ea typeface="Helvetica Neue"/>
                <a:cs typeface="Helvetica Neue"/>
                <a:sym typeface="Helvetica Neue"/>
              </a:rPr>
              <a:t>padding</a:t>
            </a:r>
            <a:endParaRPr sz="2000"/>
          </a:p>
        </p:txBody>
      </p:sp>
      <p:sp>
        <p:nvSpPr>
          <p:cNvPr id="525" name="Google Shape;525;p73"/>
          <p:cNvSpPr/>
          <p:nvPr/>
        </p:nvSpPr>
        <p:spPr>
          <a:xfrm>
            <a:off x="1326050" y="3729700"/>
            <a:ext cx="1207200" cy="50730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Helvetica Neue"/>
                <a:ea typeface="Helvetica Neue"/>
                <a:cs typeface="Helvetica Neue"/>
                <a:sym typeface="Helvetica Neue"/>
              </a:rPr>
              <a:t>border</a:t>
            </a:r>
            <a:endParaRPr sz="2000"/>
          </a:p>
        </p:txBody>
      </p:sp>
      <p:sp>
        <p:nvSpPr>
          <p:cNvPr id="526" name="Google Shape;526;p73"/>
          <p:cNvSpPr/>
          <p:nvPr/>
        </p:nvSpPr>
        <p:spPr>
          <a:xfrm>
            <a:off x="846650" y="2690850"/>
            <a:ext cx="1207200" cy="50730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dk1"/>
                </a:solidFill>
                <a:latin typeface="Helvetica Neue"/>
                <a:ea typeface="Helvetica Neue"/>
                <a:cs typeface="Helvetica Neue"/>
                <a:sym typeface="Helvetica Neue"/>
              </a:rPr>
              <a:t>Content</a:t>
            </a:r>
            <a:endParaRPr sz="2000"/>
          </a:p>
        </p:txBody>
      </p:sp>
      <p:sp>
        <p:nvSpPr>
          <p:cNvPr id="527" name="Google Shape;527;p73"/>
          <p:cNvSpPr/>
          <p:nvPr/>
        </p:nvSpPr>
        <p:spPr>
          <a:xfrm>
            <a:off x="6738775" y="2840175"/>
            <a:ext cx="1885272" cy="50730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chemeClr val="dk1"/>
                </a:solidFill>
                <a:latin typeface="Helvetica Neue"/>
                <a:ea typeface="Helvetica Neue"/>
                <a:cs typeface="Helvetica Neue"/>
                <a:sym typeface="Helvetica Neue"/>
              </a:rPr>
              <a:t>M</a:t>
            </a:r>
            <a:r>
              <a:rPr lang="en" sz="2000" dirty="0" err="1">
                <a:solidFill>
                  <a:schemeClr val="dk1"/>
                </a:solidFill>
                <a:latin typeface="Helvetica Neue"/>
                <a:ea typeface="Helvetica Neue"/>
                <a:cs typeface="Helvetica Neue"/>
                <a:sym typeface="Helvetica Neue"/>
              </a:rPr>
              <a:t>argin</a:t>
            </a:r>
            <a:r>
              <a:rPr lang="zh-CN" altLang="en-US" sz="2000" dirty="0">
                <a:solidFill>
                  <a:schemeClr val="dk1"/>
                </a:solidFill>
                <a:latin typeface="Helvetica Neue"/>
                <a:ea typeface="Helvetica Neue"/>
                <a:cs typeface="Helvetica Neue"/>
                <a:sym typeface="Helvetica Neue"/>
              </a:rPr>
              <a:t>（间隔）</a:t>
            </a:r>
            <a:endParaRPr sz="2000" dirty="0"/>
          </a:p>
        </p:txBody>
      </p:sp>
      <p:cxnSp>
        <p:nvCxnSpPr>
          <p:cNvPr id="528" name="Google Shape;528;p73"/>
          <p:cNvCxnSpPr>
            <a:stCxn id="526" idx="3"/>
          </p:cNvCxnSpPr>
          <p:nvPr/>
        </p:nvCxnSpPr>
        <p:spPr>
          <a:xfrm>
            <a:off x="2053850" y="2944500"/>
            <a:ext cx="1398900" cy="152400"/>
          </a:xfrm>
          <a:prstGeom prst="straightConnector1">
            <a:avLst/>
          </a:prstGeom>
          <a:noFill/>
          <a:ln w="19050" cap="flat" cmpd="sng">
            <a:solidFill>
              <a:srgbClr val="0080FF"/>
            </a:solidFill>
            <a:prstDash val="solid"/>
            <a:round/>
            <a:headEnd type="none" w="med" len="med"/>
            <a:tailEnd type="none" w="med" len="med"/>
          </a:ln>
        </p:spPr>
      </p:cxnSp>
      <p:cxnSp>
        <p:nvCxnSpPr>
          <p:cNvPr id="529" name="Google Shape;529;p73"/>
          <p:cNvCxnSpPr>
            <a:stCxn id="525" idx="3"/>
            <a:endCxn id="521" idx="2"/>
          </p:cNvCxnSpPr>
          <p:nvPr/>
        </p:nvCxnSpPr>
        <p:spPr>
          <a:xfrm rot="10800000" flipH="1">
            <a:off x="2533250" y="3911050"/>
            <a:ext cx="567900" cy="72300"/>
          </a:xfrm>
          <a:prstGeom prst="straightConnector1">
            <a:avLst/>
          </a:prstGeom>
          <a:noFill/>
          <a:ln w="19050" cap="flat" cmpd="sng">
            <a:solidFill>
              <a:srgbClr val="0080FF"/>
            </a:solidFill>
            <a:prstDash val="solid"/>
            <a:round/>
            <a:headEnd type="none" w="med" len="med"/>
            <a:tailEnd type="none" w="med" len="med"/>
          </a:ln>
        </p:spPr>
      </p:cxnSp>
      <p:cxnSp>
        <p:nvCxnSpPr>
          <p:cNvPr id="530" name="Google Shape;530;p73"/>
          <p:cNvCxnSpPr>
            <a:cxnSpLocks/>
            <a:stCxn id="522" idx="6"/>
            <a:endCxn id="527" idx="1"/>
          </p:cNvCxnSpPr>
          <p:nvPr/>
        </p:nvCxnSpPr>
        <p:spPr>
          <a:xfrm flipV="1">
            <a:off x="4517200" y="3093825"/>
            <a:ext cx="2221575" cy="10"/>
          </a:xfrm>
          <a:prstGeom prst="straightConnector1">
            <a:avLst/>
          </a:prstGeom>
          <a:noFill/>
          <a:ln w="19050" cap="flat" cmpd="sng">
            <a:solidFill>
              <a:srgbClr val="0080FF"/>
            </a:solidFill>
            <a:prstDash val="solid"/>
            <a:round/>
            <a:headEnd type="none" w="med" len="med"/>
            <a:tailEnd type="none" w="med" len="med"/>
          </a:ln>
        </p:spPr>
      </p:cxnSp>
      <p:cxnSp>
        <p:nvCxnSpPr>
          <p:cNvPr id="531" name="Google Shape;531;p73"/>
          <p:cNvCxnSpPr>
            <a:stCxn id="523" idx="6"/>
            <a:endCxn id="524" idx="1"/>
          </p:cNvCxnSpPr>
          <p:nvPr/>
        </p:nvCxnSpPr>
        <p:spPr>
          <a:xfrm rot="10800000" flipH="1">
            <a:off x="4251450" y="1689685"/>
            <a:ext cx="2973300" cy="749700"/>
          </a:xfrm>
          <a:prstGeom prst="straightConnector1">
            <a:avLst/>
          </a:prstGeom>
          <a:noFill/>
          <a:ln w="19050" cap="flat" cmpd="sng">
            <a:solidFill>
              <a:srgbClr val="0080FF"/>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8"/>
          <p:cNvSpPr txBox="1">
            <a:spLocks noGrp="1"/>
          </p:cNvSpPr>
          <p:nvPr>
            <p:ph type="body" idx="1"/>
          </p:nvPr>
        </p:nvSpPr>
        <p:spPr>
          <a:xfrm>
            <a:off x="261450" y="1728225"/>
            <a:ext cx="2220300" cy="3088200"/>
          </a:xfrm>
          <a:prstGeom prst="rect">
            <a:avLst/>
          </a:prstGeom>
        </p:spPr>
        <p:txBody>
          <a:bodyPr spcFirstLastPara="1" wrap="square" lIns="91425" tIns="91425" rIns="91425" bIns="91425" anchor="t" anchorCtr="0">
            <a:noAutofit/>
          </a:bodyPr>
          <a:lstStyle/>
          <a:p>
            <a:pPr marL="0" lvl="0" indent="0">
              <a:lnSpc>
                <a:spcPct val="93000"/>
              </a:lnSpc>
              <a:buNone/>
            </a:pPr>
            <a:r>
              <a:rPr lang="zh-CN" altLang="en-US" sz="2400" dirty="0"/>
              <a:t>边距在元素之间创建了空间</a:t>
            </a:r>
            <a:endParaRPr sz="2400" dirty="0"/>
          </a:p>
          <a:p>
            <a:pPr marL="0" lvl="0" indent="0" algn="l" rtl="0">
              <a:lnSpc>
                <a:spcPct val="93000"/>
              </a:lnSpc>
              <a:spcBef>
                <a:spcPts val="0"/>
              </a:spcBef>
              <a:spcAft>
                <a:spcPts val="0"/>
              </a:spcAft>
              <a:buNone/>
            </a:pPr>
            <a:r>
              <a:rPr lang="en" sz="2400" dirty="0">
                <a:solidFill>
                  <a:srgbClr val="FFAA7B"/>
                </a:solidFill>
              </a:rPr>
              <a:t> </a:t>
            </a:r>
            <a:endParaRPr sz="2400" dirty="0">
              <a:solidFill>
                <a:srgbClr val="FFAA7B"/>
              </a:solidFill>
            </a:endParaRPr>
          </a:p>
          <a:p>
            <a:pPr marL="0" lvl="0" indent="0" algn="l" rtl="0">
              <a:lnSpc>
                <a:spcPct val="93000"/>
              </a:lnSpc>
              <a:spcBef>
                <a:spcPts val="0"/>
              </a:spcBef>
              <a:spcAft>
                <a:spcPts val="0"/>
              </a:spcAft>
              <a:buNone/>
            </a:pPr>
            <a:endParaRPr sz="2400" dirty="0">
              <a:solidFill>
                <a:srgbClr val="FFAA7B"/>
              </a:solidFill>
            </a:endParaRPr>
          </a:p>
          <a:p>
            <a:pPr marL="0" lvl="0" indent="0" algn="l" rtl="0">
              <a:lnSpc>
                <a:spcPct val="93000"/>
              </a:lnSpc>
              <a:spcBef>
                <a:spcPts val="0"/>
              </a:spcBef>
              <a:spcAft>
                <a:spcPts val="0"/>
              </a:spcAft>
              <a:buNone/>
            </a:pPr>
            <a:endParaRPr sz="2400" dirty="0">
              <a:solidFill>
                <a:srgbClr val="FFAA7B"/>
              </a:solidFill>
            </a:endParaRPr>
          </a:p>
          <a:p>
            <a:pPr marL="0" lvl="0" indent="0" algn="l" rtl="0">
              <a:spcBef>
                <a:spcPts val="0"/>
              </a:spcBef>
              <a:spcAft>
                <a:spcPts val="0"/>
              </a:spcAft>
              <a:buNone/>
            </a:pPr>
            <a:r>
              <a:rPr lang="en" sz="2400" dirty="0">
                <a:latin typeface="Helvetica Neue"/>
                <a:ea typeface="Helvetica Neue"/>
                <a:cs typeface="Helvetica Neue"/>
                <a:sym typeface="Helvetica Neue"/>
              </a:rPr>
              <a:t> </a:t>
            </a:r>
            <a:endParaRPr sz="2400" dirty="0">
              <a:latin typeface="Helvetica Neue"/>
              <a:ea typeface="Helvetica Neue"/>
              <a:cs typeface="Helvetica Neue"/>
              <a:sym typeface="Helvetica Neue"/>
            </a:endParaRPr>
          </a:p>
        </p:txBody>
      </p:sp>
      <p:sp>
        <p:nvSpPr>
          <p:cNvPr id="582" name="Google Shape;582;p78"/>
          <p:cNvSpPr txBox="1"/>
          <p:nvPr/>
        </p:nvSpPr>
        <p:spPr>
          <a:xfrm>
            <a:off x="3828957" y="320200"/>
            <a:ext cx="4228500" cy="1558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rgbClr val="3F3B39"/>
                </a:solidFill>
                <a:latin typeface="Consolas"/>
                <a:ea typeface="Consolas"/>
                <a:cs typeface="Consolas"/>
                <a:sym typeface="Consolas"/>
              </a:rPr>
              <a:t>p {</a:t>
            </a:r>
            <a:endParaRPr sz="1800">
              <a:solidFill>
                <a:srgbClr val="3F3B39"/>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sz="1800">
                <a:solidFill>
                  <a:srgbClr val="3F3B39"/>
                </a:solidFill>
                <a:latin typeface="Consolas"/>
                <a:ea typeface="Consolas"/>
                <a:cs typeface="Consolas"/>
                <a:sym typeface="Consolas"/>
              </a:rPr>
              <a:t>  padding: 10px;</a:t>
            </a:r>
            <a:endParaRPr sz="1800">
              <a:solidFill>
                <a:srgbClr val="3F3B39"/>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sz="1800">
                <a:solidFill>
                  <a:srgbClr val="3F3B39"/>
                </a:solidFill>
                <a:latin typeface="Consolas"/>
                <a:ea typeface="Consolas"/>
                <a:cs typeface="Consolas"/>
                <a:sym typeface="Consolas"/>
              </a:rPr>
              <a:t>  border: 5px solid blue;</a:t>
            </a:r>
            <a:endParaRPr sz="1800">
              <a:solidFill>
                <a:srgbClr val="3F3B39"/>
              </a:solidFill>
              <a:latin typeface="Consolas"/>
              <a:ea typeface="Consolas"/>
              <a:cs typeface="Consolas"/>
              <a:sym typeface="Consolas"/>
            </a:endParaRPr>
          </a:p>
          <a:p>
            <a:pPr marL="0" lvl="0" indent="457200" algn="l" rtl="0">
              <a:spcBef>
                <a:spcPts val="0"/>
              </a:spcBef>
              <a:spcAft>
                <a:spcPts val="0"/>
              </a:spcAft>
              <a:buClr>
                <a:schemeClr val="dk1"/>
              </a:buClr>
              <a:buSzPts val="1100"/>
              <a:buFont typeface="Arial"/>
              <a:buNone/>
            </a:pPr>
            <a:r>
              <a:rPr lang="en" sz="1800">
                <a:solidFill>
                  <a:srgbClr val="3F3B39"/>
                </a:solidFill>
                <a:latin typeface="Consolas"/>
                <a:ea typeface="Consolas"/>
                <a:cs typeface="Consolas"/>
                <a:sym typeface="Consolas"/>
              </a:rPr>
              <a:t>  </a:t>
            </a:r>
            <a:r>
              <a:rPr lang="en" sz="1800">
                <a:solidFill>
                  <a:srgbClr val="FF0000"/>
                </a:solidFill>
                <a:latin typeface="Consolas"/>
                <a:ea typeface="Consolas"/>
                <a:cs typeface="Consolas"/>
                <a:sym typeface="Consolas"/>
              </a:rPr>
              <a:t>margin</a:t>
            </a:r>
            <a:r>
              <a:rPr lang="en" sz="1800">
                <a:solidFill>
                  <a:srgbClr val="3F3B39"/>
                </a:solidFill>
                <a:latin typeface="Consolas"/>
                <a:ea typeface="Consolas"/>
                <a:cs typeface="Consolas"/>
                <a:sym typeface="Consolas"/>
              </a:rPr>
              <a:t>: 10px;</a:t>
            </a:r>
            <a:endParaRPr sz="1800">
              <a:solidFill>
                <a:srgbClr val="3F3B39"/>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800">
                <a:solidFill>
                  <a:srgbClr val="3F3B39"/>
                </a:solidFill>
                <a:latin typeface="Consolas"/>
                <a:ea typeface="Consolas"/>
                <a:cs typeface="Consolas"/>
                <a:sym typeface="Consolas"/>
              </a:rPr>
              <a:t>}</a:t>
            </a:r>
            <a:endParaRPr sz="1800">
              <a:solidFill>
                <a:srgbClr val="3F3B39"/>
              </a:solidFill>
              <a:latin typeface="Consolas"/>
              <a:ea typeface="Consolas"/>
              <a:cs typeface="Consolas"/>
              <a:sym typeface="Consolas"/>
            </a:endParaRPr>
          </a:p>
          <a:p>
            <a:pPr marL="0" lvl="0" indent="457200" algn="l" rtl="0">
              <a:spcBef>
                <a:spcPts val="0"/>
              </a:spcBef>
              <a:spcAft>
                <a:spcPts val="0"/>
              </a:spcAft>
              <a:buNone/>
            </a:pPr>
            <a:endParaRPr sz="1800">
              <a:solidFill>
                <a:srgbClr val="3F3B39"/>
              </a:solidFill>
              <a:latin typeface="Consolas"/>
              <a:ea typeface="Consolas"/>
              <a:cs typeface="Consolas"/>
              <a:sym typeface="Consolas"/>
            </a:endParaRPr>
          </a:p>
        </p:txBody>
      </p:sp>
      <p:sp>
        <p:nvSpPr>
          <p:cNvPr id="583" name="Google Shape;583;p78"/>
          <p:cNvSpPr txBox="1"/>
          <p:nvPr/>
        </p:nvSpPr>
        <p:spPr>
          <a:xfrm>
            <a:off x="3761913" y="2023625"/>
            <a:ext cx="4228500" cy="711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latin typeface="Helvetica Neue"/>
                <a:ea typeface="Helvetica Neue"/>
                <a:cs typeface="Helvetica Neue"/>
                <a:sym typeface="Helvetica Neue"/>
              </a:rPr>
              <a:t>The margin property here adds 10px of space outside of the p element</a:t>
            </a:r>
            <a:endParaRPr sz="180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800">
              <a:latin typeface="Helvetica Neue"/>
              <a:ea typeface="Helvetica Neue"/>
              <a:cs typeface="Helvetica Neue"/>
              <a:sym typeface="Helvetica Neue"/>
            </a:endParaRPr>
          </a:p>
          <a:p>
            <a:pPr marL="0" lvl="0" indent="0" algn="l" rtl="0">
              <a:spcBef>
                <a:spcPts val="0"/>
              </a:spcBef>
              <a:spcAft>
                <a:spcPts val="0"/>
              </a:spcAft>
              <a:buNone/>
            </a:pPr>
            <a:endParaRPr sz="1800">
              <a:latin typeface="Helvetica Neue"/>
              <a:ea typeface="Helvetica Neue"/>
              <a:cs typeface="Helvetica Neue"/>
              <a:sym typeface="Helvetica Neue"/>
            </a:endParaRPr>
          </a:p>
        </p:txBody>
      </p:sp>
      <p:sp>
        <p:nvSpPr>
          <p:cNvPr id="584" name="Google Shape;584;p78"/>
          <p:cNvSpPr/>
          <p:nvPr/>
        </p:nvSpPr>
        <p:spPr>
          <a:xfrm>
            <a:off x="4722459" y="3676699"/>
            <a:ext cx="1952700" cy="114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8"/>
          <p:cNvSpPr/>
          <p:nvPr/>
        </p:nvSpPr>
        <p:spPr>
          <a:xfrm>
            <a:off x="6020709" y="3826458"/>
            <a:ext cx="1689600" cy="813900"/>
          </a:xfrm>
          <a:prstGeom prst="rect">
            <a:avLst/>
          </a:prstGeom>
          <a:solidFill>
            <a:srgbClr val="17D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8"/>
          <p:cNvSpPr txBox="1"/>
          <p:nvPr/>
        </p:nvSpPr>
        <p:spPr>
          <a:xfrm>
            <a:off x="6131621" y="3963689"/>
            <a:ext cx="1442700" cy="530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Helvetica Neue"/>
                <a:ea typeface="Helvetica Neue"/>
                <a:cs typeface="Helvetica Neue"/>
                <a:sym typeface="Helvetica Neue"/>
              </a:rPr>
              <a:t>My Website</a:t>
            </a:r>
            <a:endParaRPr sz="1800">
              <a:latin typeface="Helvetica Neue"/>
              <a:ea typeface="Helvetica Neue"/>
              <a:cs typeface="Helvetica Neue"/>
              <a:sym typeface="Helvetica Neue"/>
            </a:endParaRPr>
          </a:p>
        </p:txBody>
      </p:sp>
      <p:sp>
        <p:nvSpPr>
          <p:cNvPr id="587" name="Google Shape;587;p78"/>
          <p:cNvSpPr/>
          <p:nvPr/>
        </p:nvSpPr>
        <p:spPr>
          <a:xfrm>
            <a:off x="4042363" y="3843140"/>
            <a:ext cx="1689600" cy="813900"/>
          </a:xfrm>
          <a:prstGeom prst="rect">
            <a:avLst/>
          </a:prstGeom>
          <a:solidFill>
            <a:srgbClr val="17D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8"/>
          <p:cNvSpPr txBox="1"/>
          <p:nvPr/>
        </p:nvSpPr>
        <p:spPr>
          <a:xfrm>
            <a:off x="4153275" y="3980371"/>
            <a:ext cx="1442700" cy="530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Helvetica Neue"/>
                <a:ea typeface="Helvetica Neue"/>
                <a:cs typeface="Helvetica Neue"/>
                <a:sym typeface="Helvetica Neue"/>
              </a:rPr>
              <a:t>My Website</a:t>
            </a:r>
            <a:endParaRPr sz="1800">
              <a:latin typeface="Helvetica Neue"/>
              <a:ea typeface="Helvetica Neue"/>
              <a:cs typeface="Helvetica Neue"/>
              <a:sym typeface="Helvetica Neue"/>
            </a:endParaRPr>
          </a:p>
        </p:txBody>
      </p:sp>
      <p:pic>
        <p:nvPicPr>
          <p:cNvPr id="589" name="Google Shape;589;p78"/>
          <p:cNvPicPr preferRelativeResize="0"/>
          <p:nvPr/>
        </p:nvPicPr>
        <p:blipFill>
          <a:blip r:embed="rId3">
            <a:alphaModFix/>
          </a:blip>
          <a:stretch>
            <a:fillRect/>
          </a:stretch>
        </p:blipFill>
        <p:spPr>
          <a:xfrm rot="5400000">
            <a:off x="5541893" y="3048481"/>
            <a:ext cx="668522" cy="668522"/>
          </a:xfrm>
          <a:prstGeom prst="rect">
            <a:avLst/>
          </a:prstGeom>
          <a:noFill/>
          <a:ln>
            <a:noFill/>
          </a:ln>
        </p:spPr>
      </p:pic>
      <p:pic>
        <p:nvPicPr>
          <p:cNvPr id="590" name="Google Shape;590;p78"/>
          <p:cNvPicPr preferRelativeResize="0"/>
          <p:nvPr/>
        </p:nvPicPr>
        <p:blipFill>
          <a:blip r:embed="rId4">
            <a:alphaModFix/>
          </a:blip>
          <a:stretch>
            <a:fillRect/>
          </a:stretch>
        </p:blipFill>
        <p:spPr>
          <a:xfrm>
            <a:off x="8428750" y="128025"/>
            <a:ext cx="609600" cy="609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473"/>
        <p:cNvGrpSpPr/>
        <p:nvPr/>
      </p:nvGrpSpPr>
      <p:grpSpPr>
        <a:xfrm>
          <a:off x="0" y="0"/>
          <a:ext cx="0" cy="0"/>
          <a:chOff x="0" y="0"/>
          <a:chExt cx="0" cy="0"/>
        </a:xfrm>
      </p:grpSpPr>
      <p:sp>
        <p:nvSpPr>
          <p:cNvPr id="474" name="Google Shape;474;p68"/>
          <p:cNvSpPr txBox="1">
            <a:spLocks noGrp="1"/>
          </p:cNvSpPr>
          <p:nvPr>
            <p:ph type="body" idx="1"/>
          </p:nvPr>
        </p:nvSpPr>
        <p:spPr>
          <a:xfrm>
            <a:off x="3682549" y="2127988"/>
            <a:ext cx="5961900" cy="30882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zh-CN" altLang="en-US" sz="3600" dirty="0">
                <a:solidFill>
                  <a:schemeClr val="dk1"/>
                </a:solidFill>
              </a:rPr>
              <a:t>演示</a:t>
            </a:r>
            <a:endParaRPr sz="3600" dirty="0">
              <a:solidFill>
                <a:srgbClr val="000000"/>
              </a:solidFill>
            </a:endParaRPr>
          </a:p>
        </p:txBody>
      </p:sp>
      <p:pic>
        <p:nvPicPr>
          <p:cNvPr id="475" name="Google Shape;475;p68" title="3 Minute Timer">
            <a:hlinkClick r:id="rId3"/>
          </p:cNvPr>
          <p:cNvPicPr preferRelativeResize="0"/>
          <p:nvPr/>
        </p:nvPicPr>
        <p:blipFill>
          <a:blip r:embed="rId4">
            <a:alphaModFix/>
          </a:blip>
          <a:stretch>
            <a:fillRect/>
          </a:stretch>
        </p:blipFill>
        <p:spPr>
          <a:xfrm>
            <a:off x="207838" y="2127988"/>
            <a:ext cx="2327525" cy="1714025"/>
          </a:xfrm>
          <a:prstGeom prst="rect">
            <a:avLst/>
          </a:prstGeom>
          <a:noFill/>
          <a:ln>
            <a:noFill/>
          </a:ln>
        </p:spPr>
      </p:pic>
      <p:sp>
        <p:nvSpPr>
          <p:cNvPr id="2" name="矩形 1">
            <a:extLst>
              <a:ext uri="{FF2B5EF4-FFF2-40B4-BE49-F238E27FC236}">
                <a16:creationId xmlns:a16="http://schemas.microsoft.com/office/drawing/2014/main" id="{9FB43C75-D459-2341-A41F-CB02EFCF57EB}"/>
              </a:ext>
            </a:extLst>
          </p:cNvPr>
          <p:cNvSpPr/>
          <p:nvPr/>
        </p:nvSpPr>
        <p:spPr>
          <a:xfrm>
            <a:off x="3576918" y="337905"/>
            <a:ext cx="4572000" cy="954107"/>
          </a:xfrm>
          <a:prstGeom prst="rect">
            <a:avLst/>
          </a:prstGeom>
        </p:spPr>
        <p:txBody>
          <a:bodyPr>
            <a:spAutoFit/>
          </a:bodyPr>
          <a:lstStyle/>
          <a:p>
            <a:r>
              <a:rPr lang="en-US" altLang="zh-CN" dirty="0">
                <a:latin typeface="Roboto"/>
                <a:hlinkClick r:id="rId5"/>
              </a:rPr>
              <a:t>https://popcode.org/?snapshot=84f1ca3e-5de9-4a71-9c70-ebfc85c6af83</a:t>
            </a:r>
            <a:endParaRPr lang="en-US" altLang="zh-CN" dirty="0">
              <a:latin typeface="Roboto"/>
            </a:endParaRPr>
          </a:p>
          <a:p>
            <a:endParaRPr lang="en-US" altLang="zh-CN" dirty="0"/>
          </a:p>
          <a:p>
            <a:r>
              <a:rPr lang="zh-CN" altLang="en-US" dirty="0"/>
              <a:t>盒子模型演示</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zh-CN" altLang="en" sz="2000" dirty="0"/>
              <a:t>只</a:t>
            </a:r>
            <a:r>
              <a:rPr lang="zh-CN" altLang="en-US" sz="2000" dirty="0"/>
              <a:t>改一边</a:t>
            </a:r>
            <a:r>
              <a:rPr lang="en" sz="2000" dirty="0"/>
              <a:t> of the </a:t>
            </a:r>
            <a:r>
              <a:rPr lang="en" sz="2000" b="1" dirty="0">
                <a:solidFill>
                  <a:srgbClr val="FFAA7B"/>
                </a:solidFill>
              </a:rPr>
              <a:t>margin</a:t>
            </a:r>
            <a:r>
              <a:rPr lang="en" sz="2000" dirty="0"/>
              <a:t>, </a:t>
            </a:r>
            <a:r>
              <a:rPr lang="en" sz="2000" b="1" dirty="0">
                <a:solidFill>
                  <a:srgbClr val="FFAA7B"/>
                </a:solidFill>
              </a:rPr>
              <a:t>border</a:t>
            </a:r>
            <a:r>
              <a:rPr lang="en" sz="2000" dirty="0">
                <a:solidFill>
                  <a:srgbClr val="EF5330"/>
                </a:solidFill>
              </a:rPr>
              <a:t> </a:t>
            </a:r>
            <a:r>
              <a:rPr lang="en" sz="2000" dirty="0"/>
              <a:t>or </a:t>
            </a:r>
            <a:r>
              <a:rPr lang="en" sz="2000" b="1" dirty="0">
                <a:solidFill>
                  <a:srgbClr val="FFAA7B"/>
                </a:solidFill>
              </a:rPr>
              <a:t>padding</a:t>
            </a:r>
            <a:r>
              <a:rPr lang="en" sz="2000" dirty="0"/>
              <a:t>, use: </a:t>
            </a:r>
            <a:endParaRPr sz="2000" dirty="0"/>
          </a:p>
          <a:p>
            <a:pPr marL="0" lvl="0" indent="0" algn="l" rtl="0">
              <a:spcBef>
                <a:spcPts val="0"/>
              </a:spcBef>
              <a:spcAft>
                <a:spcPts val="0"/>
              </a:spcAft>
              <a:buClr>
                <a:schemeClr val="dk1"/>
              </a:buClr>
              <a:buSzPts val="1100"/>
              <a:buFont typeface="Arial"/>
              <a:buNone/>
            </a:pPr>
            <a:r>
              <a:rPr lang="en" sz="2000" dirty="0"/>
              <a:t> </a:t>
            </a:r>
            <a:endParaRPr sz="2000" dirty="0"/>
          </a:p>
          <a:p>
            <a:pPr marL="0" lvl="0" indent="0" algn="l" rtl="0">
              <a:spcBef>
                <a:spcPts val="0"/>
              </a:spcBef>
              <a:spcAft>
                <a:spcPts val="0"/>
              </a:spcAft>
              <a:buNone/>
            </a:pPr>
            <a:endParaRPr sz="2000" dirty="0">
              <a:solidFill>
                <a:srgbClr val="15C2D2"/>
              </a:solidFill>
            </a:endParaRPr>
          </a:p>
        </p:txBody>
      </p:sp>
      <p:pic>
        <p:nvPicPr>
          <p:cNvPr id="682" name="Google Shape;682;p88"/>
          <p:cNvPicPr preferRelativeResize="0"/>
          <p:nvPr/>
        </p:nvPicPr>
        <p:blipFill>
          <a:blip r:embed="rId3">
            <a:alphaModFix/>
          </a:blip>
          <a:stretch>
            <a:fillRect/>
          </a:stretch>
        </p:blipFill>
        <p:spPr>
          <a:xfrm>
            <a:off x="3448474" y="1543413"/>
            <a:ext cx="4868675" cy="2056675"/>
          </a:xfrm>
          <a:prstGeom prst="rect">
            <a:avLst/>
          </a:prstGeom>
          <a:noFill/>
          <a:ln>
            <a:noFill/>
          </a:ln>
        </p:spPr>
      </p:pic>
      <p:sp>
        <p:nvSpPr>
          <p:cNvPr id="683" name="Google Shape;683;p88"/>
          <p:cNvSpPr txBox="1"/>
          <p:nvPr/>
        </p:nvSpPr>
        <p:spPr>
          <a:xfrm>
            <a:off x="809799" y="3156213"/>
            <a:ext cx="1538953" cy="1690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u="sng" dirty="0">
                <a:solidFill>
                  <a:schemeClr val="dk1"/>
                </a:solidFill>
                <a:latin typeface="Consolas"/>
                <a:ea typeface="Consolas"/>
                <a:cs typeface="Consolas"/>
                <a:sym typeface="Consolas"/>
              </a:rPr>
              <a:t>-top</a:t>
            </a:r>
            <a:r>
              <a:rPr lang="zh-CN" altLang="en-US" sz="1800" u="sng" dirty="0">
                <a:solidFill>
                  <a:schemeClr val="dk1"/>
                </a:solidFill>
                <a:latin typeface="Consolas"/>
                <a:ea typeface="Consolas"/>
                <a:cs typeface="Consolas"/>
                <a:sym typeface="Consolas"/>
              </a:rPr>
              <a:t> 顶</a:t>
            </a:r>
            <a:r>
              <a:rPr lang="en" sz="1800" dirty="0">
                <a:solidFill>
                  <a:schemeClr val="dk1"/>
                </a:solidFill>
                <a:latin typeface="Consolas"/>
                <a:ea typeface="Consolas"/>
                <a:cs typeface="Consolas"/>
                <a:sym typeface="Consolas"/>
              </a:rPr>
              <a:t>, </a:t>
            </a:r>
            <a:endParaRPr sz="1800" dirty="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r>
              <a:rPr lang="en" sz="1800" u="sng" dirty="0">
                <a:solidFill>
                  <a:schemeClr val="dk1"/>
                </a:solidFill>
                <a:latin typeface="Consolas"/>
                <a:ea typeface="Consolas"/>
                <a:cs typeface="Consolas"/>
                <a:sym typeface="Consolas"/>
              </a:rPr>
              <a:t>-right</a:t>
            </a:r>
            <a:r>
              <a:rPr lang="zh-CN" altLang="en-US" sz="1800" u="sng" dirty="0">
                <a:solidFill>
                  <a:schemeClr val="dk1"/>
                </a:solidFill>
                <a:latin typeface="Consolas"/>
                <a:ea typeface="Consolas"/>
                <a:cs typeface="Consolas"/>
                <a:sym typeface="Consolas"/>
              </a:rPr>
              <a:t> 右</a:t>
            </a:r>
            <a:r>
              <a:rPr lang="en" sz="1800" dirty="0">
                <a:solidFill>
                  <a:schemeClr val="dk1"/>
                </a:solidFill>
                <a:latin typeface="Consolas"/>
                <a:ea typeface="Consolas"/>
                <a:cs typeface="Consolas"/>
                <a:sym typeface="Consolas"/>
              </a:rPr>
              <a:t>, </a:t>
            </a:r>
            <a:endParaRPr sz="1800" dirty="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r>
              <a:rPr lang="en" sz="1800" u="sng" dirty="0">
                <a:solidFill>
                  <a:schemeClr val="dk1"/>
                </a:solidFill>
                <a:latin typeface="Consolas"/>
                <a:ea typeface="Consolas"/>
                <a:cs typeface="Consolas"/>
                <a:sym typeface="Consolas"/>
              </a:rPr>
              <a:t>-bottom</a:t>
            </a:r>
            <a:r>
              <a:rPr lang="zh-CN" altLang="en-US" sz="1800" u="sng" dirty="0">
                <a:solidFill>
                  <a:schemeClr val="dk1"/>
                </a:solidFill>
                <a:latin typeface="Consolas"/>
                <a:ea typeface="Consolas"/>
                <a:cs typeface="Consolas"/>
                <a:sym typeface="Consolas"/>
              </a:rPr>
              <a:t> 底</a:t>
            </a:r>
            <a:r>
              <a:rPr lang="en" sz="1800" u="sng" dirty="0">
                <a:solidFill>
                  <a:schemeClr val="dk1"/>
                </a:solidFill>
                <a:latin typeface="Consolas"/>
                <a:ea typeface="Consolas"/>
                <a:cs typeface="Consolas"/>
                <a:sym typeface="Consolas"/>
              </a:rPr>
              <a:t>,</a:t>
            </a:r>
            <a:r>
              <a:rPr lang="en" sz="1800" dirty="0">
                <a:solidFill>
                  <a:schemeClr val="dk1"/>
                </a:solidFill>
                <a:latin typeface="Consolas"/>
                <a:ea typeface="Consolas"/>
                <a:cs typeface="Consolas"/>
                <a:sym typeface="Consolas"/>
              </a:rPr>
              <a:t> or</a:t>
            </a:r>
            <a:endParaRPr sz="1800" dirty="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r>
              <a:rPr lang="en" sz="1800" u="sng" dirty="0">
                <a:solidFill>
                  <a:schemeClr val="dk1"/>
                </a:solidFill>
                <a:latin typeface="Consolas"/>
                <a:ea typeface="Consolas"/>
                <a:cs typeface="Consolas"/>
                <a:sym typeface="Consolas"/>
              </a:rPr>
              <a:t>-left</a:t>
            </a:r>
            <a:r>
              <a:rPr lang="zh-CN" altLang="en-US" sz="1800" u="sng" dirty="0">
                <a:solidFill>
                  <a:schemeClr val="dk1"/>
                </a:solidFill>
                <a:latin typeface="Consolas"/>
                <a:ea typeface="Consolas"/>
                <a:cs typeface="Consolas"/>
                <a:sym typeface="Consolas"/>
              </a:rPr>
              <a:t> 左</a:t>
            </a:r>
            <a:endParaRPr sz="1800" u="sng" dirty="0">
              <a:solidFill>
                <a:srgbClr val="EF5330"/>
              </a:solidFill>
              <a:latin typeface="Consolas"/>
              <a:ea typeface="Consolas"/>
              <a:cs typeface="Consolas"/>
              <a:sym typeface="Consolas"/>
            </a:endParaRPr>
          </a:p>
        </p:txBody>
      </p:sp>
      <p:pic>
        <p:nvPicPr>
          <p:cNvPr id="684" name="Google Shape;684;p88"/>
          <p:cNvPicPr preferRelativeResize="0"/>
          <p:nvPr/>
        </p:nvPicPr>
        <p:blipFill>
          <a:blip r:embed="rId4">
            <a:alphaModFix/>
          </a:blip>
          <a:stretch>
            <a:fillRect/>
          </a:stretch>
        </p:blipFill>
        <p:spPr>
          <a:xfrm>
            <a:off x="8428750" y="128025"/>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6"/>
          <p:cNvSpPr txBox="1">
            <a:spLocks noGrp="1"/>
          </p:cNvSpPr>
          <p:nvPr>
            <p:ph type="body" idx="1"/>
          </p:nvPr>
        </p:nvSpPr>
        <p:spPr>
          <a:xfrm>
            <a:off x="532950" y="2488425"/>
            <a:ext cx="7804500" cy="1574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FFFFFF"/>
                </a:solidFill>
                <a:highlight>
                  <a:srgbClr val="FFE599"/>
                </a:highlight>
                <a:latin typeface="Consolas"/>
                <a:ea typeface="Consolas"/>
                <a:cs typeface="Consolas"/>
                <a:sym typeface="Consolas"/>
              </a:rPr>
              <a:t>&lt;div class="dog-container"&gt;</a:t>
            </a:r>
            <a:endParaRPr sz="2400">
              <a:solidFill>
                <a:srgbClr val="FFFFFF"/>
              </a:solidFill>
              <a:highlight>
                <a:srgbClr val="FFE599"/>
              </a:highlight>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endParaRPr sz="2400">
              <a:solidFill>
                <a:srgbClr val="FFFFFF"/>
              </a:solidFill>
              <a:highlight>
                <a:srgbClr val="FFE599"/>
              </a:highlight>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endParaRPr sz="2400">
              <a:solidFill>
                <a:srgbClr val="FFFFFF"/>
              </a:solidFill>
              <a:highlight>
                <a:srgbClr val="FFE599"/>
              </a:highlight>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2400">
                <a:solidFill>
                  <a:srgbClr val="FFFFFF"/>
                </a:solidFill>
                <a:highlight>
                  <a:srgbClr val="FFE599"/>
                </a:highlight>
                <a:latin typeface="Consolas"/>
                <a:ea typeface="Consolas"/>
                <a:cs typeface="Consolas"/>
                <a:sym typeface="Consolas"/>
              </a:rPr>
              <a:t>&lt;/div&gt;</a:t>
            </a:r>
            <a:endParaRPr sz="2400">
              <a:solidFill>
                <a:srgbClr val="FFFFFF"/>
              </a:solidFill>
              <a:highlight>
                <a:srgbClr val="FFE599"/>
              </a:highlight>
              <a:latin typeface="Consolas"/>
              <a:ea typeface="Consolas"/>
              <a:cs typeface="Consolas"/>
              <a:sym typeface="Consolas"/>
            </a:endParaRPr>
          </a:p>
        </p:txBody>
      </p:sp>
      <p:sp>
        <p:nvSpPr>
          <p:cNvPr id="537" name="Google Shape;537;p76"/>
          <p:cNvSpPr txBox="1">
            <a:spLocks noGrp="1"/>
          </p:cNvSpPr>
          <p:nvPr>
            <p:ph type="body" idx="1"/>
          </p:nvPr>
        </p:nvSpPr>
        <p:spPr>
          <a:xfrm>
            <a:off x="539500" y="1257300"/>
            <a:ext cx="8071500" cy="444600"/>
          </a:xfrm>
          <a:prstGeom prst="rect">
            <a:avLst/>
          </a:prstGeom>
        </p:spPr>
        <p:txBody>
          <a:bodyPr spcFirstLastPara="1" wrap="square" lIns="91425" tIns="91425" rIns="91425" bIns="91425" anchor="t" anchorCtr="0">
            <a:noAutofit/>
          </a:bodyPr>
          <a:lstStyle/>
          <a:p>
            <a:pPr marL="0" lvl="0" indent="0">
              <a:lnSpc>
                <a:spcPct val="115000"/>
              </a:lnSpc>
              <a:buClr>
                <a:schemeClr val="dk1"/>
              </a:buClr>
              <a:buSzPts val="1100"/>
              <a:buNone/>
            </a:pPr>
            <a:r>
              <a:rPr lang="en-US" dirty="0"/>
              <a:t>&lt;div&gt;</a:t>
            </a:r>
            <a:r>
              <a:rPr lang="zh-CN" altLang="en-US" dirty="0"/>
              <a:t>是用于包含其他元素的</a:t>
            </a:r>
            <a:r>
              <a:rPr lang="en-US" dirty="0"/>
              <a:t>HTML</a:t>
            </a:r>
            <a:r>
              <a:rPr lang="zh-CN" altLang="en-US" dirty="0"/>
              <a:t>元素。</a:t>
            </a:r>
            <a:endParaRPr dirty="0">
              <a:latin typeface="Helvetica Neue"/>
              <a:ea typeface="Helvetica Neue"/>
              <a:cs typeface="Helvetica Neue"/>
              <a:sym typeface="Helvetica Neue"/>
            </a:endParaRPr>
          </a:p>
        </p:txBody>
      </p:sp>
      <p:sp>
        <p:nvSpPr>
          <p:cNvPr id="538" name="Google Shape;538;p7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DIV</a:t>
            </a:r>
            <a:endParaRPr dirty="0"/>
          </a:p>
        </p:txBody>
      </p:sp>
      <p:sp>
        <p:nvSpPr>
          <p:cNvPr id="539" name="Google Shape;539;p76"/>
          <p:cNvSpPr txBox="1">
            <a:spLocks noGrp="1"/>
          </p:cNvSpPr>
          <p:nvPr>
            <p:ph type="body" idx="1"/>
          </p:nvPr>
        </p:nvSpPr>
        <p:spPr>
          <a:xfrm>
            <a:off x="539500" y="2488425"/>
            <a:ext cx="4921500" cy="15744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dirty="0">
                <a:latin typeface="Consolas"/>
                <a:ea typeface="Consolas"/>
                <a:cs typeface="Consolas"/>
                <a:sym typeface="Consolas"/>
              </a:rPr>
              <a:t>&lt;</a:t>
            </a:r>
            <a:r>
              <a:rPr lang="en" sz="2400" dirty="0">
                <a:solidFill>
                  <a:srgbClr val="1C4587"/>
                </a:solidFill>
                <a:latin typeface="Consolas"/>
                <a:ea typeface="Consolas"/>
                <a:cs typeface="Consolas"/>
                <a:sym typeface="Consolas"/>
              </a:rPr>
              <a:t>div</a:t>
            </a:r>
            <a:r>
              <a:rPr lang="en" sz="2400" dirty="0">
                <a:latin typeface="Consolas"/>
                <a:ea typeface="Consolas"/>
                <a:cs typeface="Consolas"/>
                <a:sym typeface="Consolas"/>
              </a:rPr>
              <a:t> class=</a:t>
            </a:r>
            <a:r>
              <a:rPr lang="en" sz="2400" dirty="0">
                <a:solidFill>
                  <a:srgbClr val="38761D"/>
                </a:solidFill>
                <a:latin typeface="Consolas"/>
                <a:ea typeface="Consolas"/>
                <a:cs typeface="Consolas"/>
                <a:sym typeface="Consolas"/>
              </a:rPr>
              <a:t>"dog-container"</a:t>
            </a:r>
            <a:r>
              <a:rPr lang="en" sz="2400" dirty="0">
                <a:latin typeface="Consolas"/>
                <a:ea typeface="Consolas"/>
                <a:cs typeface="Consolas"/>
                <a:sym typeface="Consolas"/>
              </a:rPr>
              <a:t>&gt;</a:t>
            </a:r>
            <a:endParaRPr sz="24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400" dirty="0">
                <a:latin typeface="Consolas"/>
                <a:ea typeface="Consolas"/>
                <a:cs typeface="Consolas"/>
                <a:sym typeface="Consolas"/>
              </a:rPr>
              <a:t>  </a:t>
            </a:r>
            <a:endParaRPr sz="24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endParaRPr sz="2400" dirty="0">
              <a:latin typeface="Consolas"/>
              <a:ea typeface="Consolas"/>
              <a:cs typeface="Consolas"/>
              <a:sym typeface="Consolas"/>
            </a:endParaRPr>
          </a:p>
          <a:p>
            <a:pPr marL="0" lvl="0" indent="0" algn="l" rtl="0">
              <a:lnSpc>
                <a:spcPct val="100000"/>
              </a:lnSpc>
              <a:spcBef>
                <a:spcPts val="0"/>
              </a:spcBef>
              <a:spcAft>
                <a:spcPts val="0"/>
              </a:spcAft>
              <a:buClr>
                <a:schemeClr val="dk1"/>
              </a:buClr>
              <a:buSzPts val="1100"/>
              <a:buFont typeface="Arial"/>
              <a:buNone/>
            </a:pPr>
            <a:r>
              <a:rPr lang="en" sz="2400" dirty="0">
                <a:latin typeface="Consolas"/>
                <a:ea typeface="Consolas"/>
                <a:cs typeface="Consolas"/>
                <a:sym typeface="Consolas"/>
              </a:rPr>
              <a:t>&lt;/</a:t>
            </a:r>
            <a:r>
              <a:rPr lang="en" sz="2400" dirty="0">
                <a:solidFill>
                  <a:srgbClr val="1C4587"/>
                </a:solidFill>
                <a:latin typeface="Consolas"/>
                <a:ea typeface="Consolas"/>
                <a:cs typeface="Consolas"/>
                <a:sym typeface="Consolas"/>
              </a:rPr>
              <a:t>div</a:t>
            </a:r>
            <a:r>
              <a:rPr lang="en" sz="2400" dirty="0">
                <a:latin typeface="Consolas"/>
                <a:ea typeface="Consolas"/>
                <a:cs typeface="Consolas"/>
                <a:sym typeface="Consolas"/>
              </a:rPr>
              <a:t>&gt;</a:t>
            </a:r>
            <a:endParaRPr sz="2400" dirty="0">
              <a:latin typeface="Consolas"/>
              <a:ea typeface="Consolas"/>
              <a:cs typeface="Consolas"/>
              <a:sym typeface="Consolas"/>
            </a:endParaRPr>
          </a:p>
        </p:txBody>
      </p:sp>
      <p:sp>
        <p:nvSpPr>
          <p:cNvPr id="540" name="Google Shape;540;p76"/>
          <p:cNvSpPr/>
          <p:nvPr/>
        </p:nvSpPr>
        <p:spPr>
          <a:xfrm>
            <a:off x="5687875" y="1740850"/>
            <a:ext cx="2443500" cy="2915100"/>
          </a:xfrm>
          <a:prstGeom prst="rect">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1" name="Google Shape;541;p76"/>
          <p:cNvPicPr preferRelativeResize="0"/>
          <p:nvPr/>
        </p:nvPicPr>
        <p:blipFill>
          <a:blip r:embed="rId3">
            <a:alphaModFix/>
          </a:blip>
          <a:stretch>
            <a:fillRect/>
          </a:stretch>
        </p:blipFill>
        <p:spPr>
          <a:xfrm>
            <a:off x="5798125" y="2313225"/>
            <a:ext cx="2249950" cy="2249950"/>
          </a:xfrm>
          <a:prstGeom prst="rect">
            <a:avLst/>
          </a:prstGeom>
          <a:noFill/>
          <a:ln>
            <a:noFill/>
          </a:ln>
        </p:spPr>
      </p:pic>
      <p:sp>
        <p:nvSpPr>
          <p:cNvPr id="542" name="Google Shape;542;p76"/>
          <p:cNvSpPr txBox="1"/>
          <p:nvPr/>
        </p:nvSpPr>
        <p:spPr>
          <a:xfrm>
            <a:off x="5687875" y="1683388"/>
            <a:ext cx="5891400" cy="6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dirty="0">
                <a:latin typeface="Helvetica Neue"/>
                <a:ea typeface="Helvetica Neue"/>
                <a:cs typeface="Helvetica Neue"/>
                <a:sym typeface="Helvetica Neue"/>
              </a:rPr>
              <a:t>Good dog</a:t>
            </a:r>
            <a:endParaRPr sz="3000" dirty="0">
              <a:latin typeface="Helvetica Neue"/>
              <a:ea typeface="Helvetica Neue"/>
              <a:cs typeface="Helvetica Neue"/>
              <a:sym typeface="Helvetica Neue"/>
            </a:endParaRPr>
          </a:p>
        </p:txBody>
      </p:sp>
      <p:sp>
        <p:nvSpPr>
          <p:cNvPr id="543" name="Google Shape;543;p76"/>
          <p:cNvSpPr txBox="1"/>
          <p:nvPr/>
        </p:nvSpPr>
        <p:spPr>
          <a:xfrm>
            <a:off x="887325" y="2850225"/>
            <a:ext cx="5891400" cy="85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rgbClr val="3F3B39"/>
                </a:solidFill>
                <a:latin typeface="Consolas"/>
                <a:ea typeface="Consolas"/>
                <a:cs typeface="Consolas"/>
                <a:sym typeface="Consolas"/>
              </a:rPr>
              <a:t>&lt;</a:t>
            </a:r>
            <a:r>
              <a:rPr lang="en" sz="2400" dirty="0">
                <a:solidFill>
                  <a:srgbClr val="1C4587"/>
                </a:solidFill>
                <a:latin typeface="Consolas"/>
                <a:ea typeface="Consolas"/>
                <a:cs typeface="Consolas"/>
                <a:sym typeface="Consolas"/>
              </a:rPr>
              <a:t>h1</a:t>
            </a:r>
            <a:r>
              <a:rPr lang="en" sz="2400" dirty="0">
                <a:solidFill>
                  <a:srgbClr val="3F3B39"/>
                </a:solidFill>
                <a:latin typeface="Consolas"/>
                <a:ea typeface="Consolas"/>
                <a:cs typeface="Consolas"/>
                <a:sym typeface="Consolas"/>
              </a:rPr>
              <a:t>&gt;Good dog&lt;/</a:t>
            </a:r>
            <a:r>
              <a:rPr lang="en" sz="2400" dirty="0">
                <a:solidFill>
                  <a:srgbClr val="1C4587"/>
                </a:solidFill>
                <a:latin typeface="Consolas"/>
                <a:ea typeface="Consolas"/>
                <a:cs typeface="Consolas"/>
                <a:sym typeface="Consolas"/>
              </a:rPr>
              <a:t>h1</a:t>
            </a:r>
            <a:r>
              <a:rPr lang="en" sz="2400" dirty="0">
                <a:solidFill>
                  <a:srgbClr val="3F3B39"/>
                </a:solidFill>
                <a:latin typeface="Consolas"/>
                <a:ea typeface="Consolas"/>
                <a:cs typeface="Consolas"/>
                <a:sym typeface="Consolas"/>
              </a:rPr>
              <a:t>&gt;</a:t>
            </a:r>
            <a:endParaRPr sz="2400" dirty="0">
              <a:solidFill>
                <a:srgbClr val="3F3B39"/>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2400" dirty="0">
                <a:solidFill>
                  <a:srgbClr val="3F3B39"/>
                </a:solidFill>
                <a:latin typeface="Consolas"/>
                <a:ea typeface="Consolas"/>
                <a:cs typeface="Consolas"/>
                <a:sym typeface="Consolas"/>
              </a:rPr>
              <a:t>&lt;</a:t>
            </a:r>
            <a:r>
              <a:rPr lang="en" sz="2400" dirty="0" err="1">
                <a:solidFill>
                  <a:srgbClr val="1C4587"/>
                </a:solidFill>
                <a:latin typeface="Consolas"/>
                <a:ea typeface="Consolas"/>
                <a:cs typeface="Consolas"/>
                <a:sym typeface="Consolas"/>
              </a:rPr>
              <a:t>img</a:t>
            </a:r>
            <a:r>
              <a:rPr lang="en" sz="2400" dirty="0">
                <a:solidFill>
                  <a:srgbClr val="3F3B39"/>
                </a:solidFill>
                <a:latin typeface="Consolas"/>
                <a:ea typeface="Consolas"/>
                <a:cs typeface="Consolas"/>
                <a:sym typeface="Consolas"/>
              </a:rPr>
              <a:t> </a:t>
            </a:r>
            <a:r>
              <a:rPr lang="en" sz="2400" dirty="0" err="1">
                <a:solidFill>
                  <a:srgbClr val="3F3B39"/>
                </a:solidFill>
                <a:latin typeface="Consolas"/>
                <a:ea typeface="Consolas"/>
                <a:cs typeface="Consolas"/>
                <a:sym typeface="Consolas"/>
              </a:rPr>
              <a:t>src</a:t>
            </a:r>
            <a:r>
              <a:rPr lang="en" sz="2400" dirty="0">
                <a:solidFill>
                  <a:srgbClr val="3F3B39"/>
                </a:solidFill>
                <a:latin typeface="Consolas"/>
                <a:ea typeface="Consolas"/>
                <a:cs typeface="Consolas"/>
                <a:sym typeface="Consolas"/>
              </a:rPr>
              <a:t>=</a:t>
            </a:r>
            <a:r>
              <a:rPr lang="en" sz="2400" dirty="0">
                <a:solidFill>
                  <a:srgbClr val="38761D"/>
                </a:solidFill>
                <a:latin typeface="Consolas"/>
                <a:ea typeface="Consolas"/>
                <a:cs typeface="Consolas"/>
                <a:sym typeface="Consolas"/>
              </a:rPr>
              <a:t>"</a:t>
            </a:r>
            <a:r>
              <a:rPr lang="en" sz="2400" dirty="0" err="1">
                <a:solidFill>
                  <a:srgbClr val="38761D"/>
                </a:solidFill>
                <a:latin typeface="Consolas"/>
                <a:ea typeface="Consolas"/>
                <a:cs typeface="Consolas"/>
                <a:sym typeface="Consolas"/>
              </a:rPr>
              <a:t>dog.jpg</a:t>
            </a:r>
            <a:r>
              <a:rPr lang="en" sz="2400" dirty="0">
                <a:solidFill>
                  <a:srgbClr val="38761D"/>
                </a:solidFill>
                <a:latin typeface="Consolas"/>
                <a:ea typeface="Consolas"/>
                <a:cs typeface="Consolas"/>
                <a:sym typeface="Consolas"/>
              </a:rPr>
              <a:t>"</a:t>
            </a:r>
            <a:r>
              <a:rPr lang="en" sz="2400" dirty="0">
                <a:solidFill>
                  <a:srgbClr val="3F3B39"/>
                </a:solidFill>
                <a:latin typeface="Consolas"/>
                <a:ea typeface="Consolas"/>
                <a:cs typeface="Consolas"/>
                <a:sym typeface="Consolas"/>
              </a:rPr>
              <a:t>&gt;</a:t>
            </a:r>
            <a:endParaRPr dirty="0">
              <a:latin typeface="Consolas"/>
              <a:ea typeface="Consolas"/>
              <a:cs typeface="Consolas"/>
              <a:sym typeface="Consolas"/>
            </a:endParaRPr>
          </a:p>
        </p:txBody>
      </p:sp>
      <p:pic>
        <p:nvPicPr>
          <p:cNvPr id="544" name="Google Shape;544;p76"/>
          <p:cNvPicPr preferRelativeResize="0"/>
          <p:nvPr/>
        </p:nvPicPr>
        <p:blipFill>
          <a:blip r:embed="rId4">
            <a:alphaModFix/>
          </a:blip>
          <a:stretch>
            <a:fillRect/>
          </a:stretch>
        </p:blipFill>
        <p:spPr>
          <a:xfrm>
            <a:off x="8183275" y="206100"/>
            <a:ext cx="609600" cy="609600"/>
          </a:xfrm>
          <a:prstGeom prst="rect">
            <a:avLst/>
          </a:prstGeom>
          <a:noFill/>
          <a:ln>
            <a:noFill/>
          </a:ln>
        </p:spPr>
      </p:pic>
    </p:spTree>
    <p:extLst>
      <p:ext uri="{BB962C8B-B14F-4D97-AF65-F5344CB8AC3E}">
        <p14:creationId xmlns:p14="http://schemas.microsoft.com/office/powerpoint/2010/main" val="339888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39"/>
                                        </p:tgtEl>
                                        <p:attrNameLst>
                                          <p:attrName>style.visibility</p:attrName>
                                        </p:attrNameLst>
                                      </p:cBhvr>
                                      <p:to>
                                        <p:strVal val="visible"/>
                                      </p:to>
                                    </p:set>
                                    <p:animEffect transition="in" filter="fade">
                                      <p:cBhvr>
                                        <p:cTn id="13" dur="10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8"/>
        <p:cNvGrpSpPr/>
        <p:nvPr/>
      </p:nvGrpSpPr>
      <p:grpSpPr>
        <a:xfrm>
          <a:off x="0" y="0"/>
          <a:ext cx="0" cy="0"/>
          <a:chOff x="0" y="0"/>
          <a:chExt cx="0" cy="0"/>
        </a:xfrm>
      </p:grpSpPr>
      <p:sp>
        <p:nvSpPr>
          <p:cNvPr id="689" name="Google Shape;689;p89"/>
          <p:cNvSpPr txBox="1">
            <a:spLocks noGrp="1"/>
          </p:cNvSpPr>
          <p:nvPr>
            <p:ph type="ctrTitle"/>
          </p:nvPr>
        </p:nvSpPr>
        <p:spPr>
          <a:xfrm>
            <a:off x="195775" y="2027925"/>
            <a:ext cx="2340300" cy="2798100"/>
          </a:xfrm>
          <a:prstGeom prst="rect">
            <a:avLst/>
          </a:prstGeom>
        </p:spPr>
        <p:txBody>
          <a:bodyPr spcFirstLastPara="1" wrap="square" lIns="91425" tIns="91425" rIns="91425" bIns="91425" anchor="t" anchorCtr="0">
            <a:noAutofit/>
          </a:bodyPr>
          <a:lstStyle/>
          <a:p>
            <a:pPr lvl="0">
              <a:buSzPts val="1100"/>
            </a:pPr>
            <a:r>
              <a:rPr lang="zh-CN" altLang="en-US" sz="1800" dirty="0"/>
              <a:t>让我们打开</a:t>
            </a:r>
            <a:r>
              <a:rPr lang="en-US" sz="1800" dirty="0" err="1"/>
              <a:t>popcode</a:t>
            </a:r>
            <a:br>
              <a:rPr lang="en-US" sz="1800" dirty="0"/>
            </a:br>
            <a:br>
              <a:rPr lang="en-US" sz="1800" dirty="0"/>
            </a:br>
            <a:r>
              <a:rPr lang="zh-CN" altLang="en-US" sz="1800" dirty="0"/>
              <a:t>带和不带</a:t>
            </a:r>
            <a:r>
              <a:rPr lang="en-US" sz="1800" dirty="0"/>
              <a:t>box</a:t>
            </a:r>
            <a:r>
              <a:rPr lang="zh-CN" altLang="en-US" sz="1800" dirty="0"/>
              <a:t>模型的网站外观实验。</a:t>
            </a:r>
            <a:endParaRPr sz="1800" dirty="0"/>
          </a:p>
        </p:txBody>
      </p:sp>
      <p:pic>
        <p:nvPicPr>
          <p:cNvPr id="690" name="Google Shape;690;p89"/>
          <p:cNvPicPr preferRelativeResize="0"/>
          <p:nvPr/>
        </p:nvPicPr>
        <p:blipFill>
          <a:blip r:embed="rId3">
            <a:alphaModFix/>
          </a:blip>
          <a:stretch>
            <a:fillRect/>
          </a:stretch>
        </p:blipFill>
        <p:spPr>
          <a:xfrm>
            <a:off x="4552350" y="2729275"/>
            <a:ext cx="4052875" cy="2073275"/>
          </a:xfrm>
          <a:prstGeom prst="rect">
            <a:avLst/>
          </a:prstGeom>
          <a:noFill/>
          <a:ln w="19050" cap="flat" cmpd="sng">
            <a:solidFill>
              <a:schemeClr val="dk2"/>
            </a:solidFill>
            <a:prstDash val="solid"/>
            <a:round/>
            <a:headEnd type="none" w="sm" len="sm"/>
            <a:tailEnd type="none" w="sm" len="sm"/>
          </a:ln>
        </p:spPr>
      </p:pic>
      <p:pic>
        <p:nvPicPr>
          <p:cNvPr id="691" name="Google Shape;691;p89"/>
          <p:cNvPicPr preferRelativeResize="0"/>
          <p:nvPr/>
        </p:nvPicPr>
        <p:blipFill>
          <a:blip r:embed="rId4">
            <a:alphaModFix/>
          </a:blip>
          <a:stretch>
            <a:fillRect/>
          </a:stretch>
        </p:blipFill>
        <p:spPr>
          <a:xfrm>
            <a:off x="3264401" y="502162"/>
            <a:ext cx="3551900" cy="2073275"/>
          </a:xfrm>
          <a:prstGeom prst="rect">
            <a:avLst/>
          </a:prstGeom>
          <a:noFill/>
          <a:ln w="19050" cap="flat" cmpd="sng">
            <a:solidFill>
              <a:schemeClr val="dk2"/>
            </a:solidFill>
            <a:prstDash val="solid"/>
            <a:round/>
            <a:headEnd type="none" w="sm" len="sm"/>
            <a:tailEnd type="none" w="sm" len="sm"/>
          </a:ln>
        </p:spPr>
      </p:pic>
      <p:sp>
        <p:nvSpPr>
          <p:cNvPr id="2" name="矩形 1">
            <a:extLst>
              <a:ext uri="{FF2B5EF4-FFF2-40B4-BE49-F238E27FC236}">
                <a16:creationId xmlns:a16="http://schemas.microsoft.com/office/drawing/2014/main" id="{ADCE8D40-2235-4C4C-B538-EB7A58317C84}"/>
              </a:ext>
            </a:extLst>
          </p:cNvPr>
          <p:cNvSpPr/>
          <p:nvPr/>
        </p:nvSpPr>
        <p:spPr>
          <a:xfrm>
            <a:off x="376518" y="3765912"/>
            <a:ext cx="1936376" cy="1169551"/>
          </a:xfrm>
          <a:prstGeom prst="rect">
            <a:avLst/>
          </a:prstGeom>
        </p:spPr>
        <p:txBody>
          <a:bodyPr wrap="square">
            <a:spAutoFit/>
          </a:bodyPr>
          <a:lstStyle/>
          <a:p>
            <a:r>
              <a:rPr lang="en-US" altLang="zh-CN" dirty="0">
                <a:latin typeface="Roboto"/>
                <a:hlinkClick r:id="rId5"/>
              </a:rPr>
              <a:t>https://popcode.org/?snapshot=0814b2b9-c71e-4e1d-8825-d09b82d807be</a:t>
            </a:r>
            <a:endParaRPr lang="en-US" altLang="zh-CN" dirty="0">
              <a:latin typeface="Roboto"/>
            </a:endParaRPr>
          </a:p>
          <a:p>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5"/>
        <p:cNvGrpSpPr/>
        <p:nvPr/>
      </p:nvGrpSpPr>
      <p:grpSpPr>
        <a:xfrm>
          <a:off x="0" y="0"/>
          <a:ext cx="0" cy="0"/>
          <a:chOff x="0" y="0"/>
          <a:chExt cx="0" cy="0"/>
        </a:xfrm>
      </p:grpSpPr>
      <p:sp>
        <p:nvSpPr>
          <p:cNvPr id="696" name="Google Shape;696;p90"/>
          <p:cNvSpPr txBox="1">
            <a:spLocks noGrp="1"/>
          </p:cNvSpPr>
          <p:nvPr>
            <p:ph type="body" idx="1"/>
          </p:nvPr>
        </p:nvSpPr>
        <p:spPr>
          <a:xfrm>
            <a:off x="3271500" y="1829075"/>
            <a:ext cx="5323800" cy="27978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None/>
            </a:pPr>
            <a:r>
              <a:rPr lang="zh-CN" altLang="en-US" dirty="0">
                <a:solidFill>
                  <a:schemeClr val="dk1"/>
                </a:solidFill>
                <a:latin typeface="Helvetica Neue"/>
                <a:ea typeface="Helvetica Neue"/>
                <a:cs typeface="Helvetica Neue"/>
                <a:sym typeface="Helvetica Neue"/>
              </a:rPr>
              <a:t>练习：</a:t>
            </a:r>
            <a:endParaRPr lang="en-US" altLang="zh-CN" dirty="0">
              <a:solidFill>
                <a:schemeClr val="dk1"/>
              </a:solidFill>
              <a:latin typeface="Helvetica Neue"/>
              <a:ea typeface="Helvetica Neue"/>
              <a:cs typeface="Helvetica Neue"/>
              <a:sym typeface="Helvetica Neue"/>
            </a:endParaRPr>
          </a:p>
          <a:p>
            <a:pPr marL="0" lvl="0" indent="0" algn="l" rtl="0">
              <a:lnSpc>
                <a:spcPct val="93000"/>
              </a:lnSpc>
              <a:spcBef>
                <a:spcPts val="0"/>
              </a:spcBef>
              <a:spcAft>
                <a:spcPts val="0"/>
              </a:spcAft>
              <a:buNone/>
            </a:pPr>
            <a:endParaRPr lang="en-US" altLang="zh-CN" sz="2400" dirty="0">
              <a:solidFill>
                <a:schemeClr val="dk1"/>
              </a:solidFill>
            </a:endParaRPr>
          </a:p>
          <a:p>
            <a:pPr marL="0" lvl="0" indent="0" algn="l" rtl="0">
              <a:lnSpc>
                <a:spcPct val="93000"/>
              </a:lnSpc>
              <a:spcBef>
                <a:spcPts val="0"/>
              </a:spcBef>
              <a:spcAft>
                <a:spcPts val="0"/>
              </a:spcAft>
              <a:buNone/>
            </a:pPr>
            <a:r>
              <a:rPr lang="zh-CN" altLang="en-US" sz="2400" dirty="0">
                <a:solidFill>
                  <a:schemeClr val="dk1"/>
                </a:solidFill>
              </a:rPr>
              <a:t>     盒子模型</a:t>
            </a:r>
            <a:endParaRPr sz="2400" dirty="0">
              <a:solidFill>
                <a:schemeClr val="dk1"/>
              </a:solidFill>
              <a:latin typeface="Helvetica Neue"/>
              <a:ea typeface="Helvetica Neue"/>
              <a:cs typeface="Helvetica Neue"/>
              <a:sym typeface="Helvetica Neue"/>
            </a:endParaRPr>
          </a:p>
        </p:txBody>
      </p:sp>
      <p:pic>
        <p:nvPicPr>
          <p:cNvPr id="697" name="Google Shape;697;p90" descr="New HD version: http://youtu.be/bOf-i0n3TeU&#10;&#10;Possibly the easiest timer you'll ever use. Big easy to see numbers. Beeps when it reaches 0. Voted #1 by timer-timer.com - that's us :) http://timer-timer.com" title="15 Minute Countdown Timer">
            <a:hlinkClick r:id="rId3"/>
          </p:cNvPr>
          <p:cNvPicPr preferRelativeResize="0"/>
          <p:nvPr/>
        </p:nvPicPr>
        <p:blipFill>
          <a:blip r:embed="rId4">
            <a:alphaModFix/>
          </a:blip>
          <a:stretch>
            <a:fillRect/>
          </a:stretch>
        </p:blipFill>
        <p:spPr>
          <a:xfrm>
            <a:off x="213750" y="2299675"/>
            <a:ext cx="2315700" cy="1736743"/>
          </a:xfrm>
          <a:prstGeom prst="rect">
            <a:avLst/>
          </a:prstGeom>
          <a:noFill/>
          <a:ln>
            <a:noFill/>
          </a:ln>
        </p:spPr>
      </p:pic>
      <p:sp>
        <p:nvSpPr>
          <p:cNvPr id="2" name="矩形 1">
            <a:extLst>
              <a:ext uri="{FF2B5EF4-FFF2-40B4-BE49-F238E27FC236}">
                <a16:creationId xmlns:a16="http://schemas.microsoft.com/office/drawing/2014/main" id="{72E7B5CD-3388-5141-9A7D-B7C2BD168AAE}"/>
              </a:ext>
            </a:extLst>
          </p:cNvPr>
          <p:cNvSpPr/>
          <p:nvPr/>
        </p:nvSpPr>
        <p:spPr>
          <a:xfrm>
            <a:off x="3647400" y="651669"/>
            <a:ext cx="4572000" cy="738664"/>
          </a:xfrm>
          <a:prstGeom prst="rect">
            <a:avLst/>
          </a:prstGeom>
        </p:spPr>
        <p:txBody>
          <a:bodyPr>
            <a:spAutoFit/>
          </a:bodyPr>
          <a:lstStyle/>
          <a:p>
            <a:r>
              <a:rPr lang="en-US" altLang="zh-CN" dirty="0">
                <a:latin typeface="Roboto"/>
                <a:hlinkClick r:id="rId5"/>
              </a:rPr>
              <a:t>https://popcode.org/?snapshot=7ebe8d29-5607-40c5-9ceb-a748e43b3bc5</a:t>
            </a:r>
            <a:endParaRPr lang="en-US" altLang="zh-CN" dirty="0">
              <a:latin typeface="Roboto"/>
            </a:endParaRPr>
          </a:p>
          <a:p>
            <a:endParaRPr lang="zh-CN" altLang="en-US" dirty="0"/>
          </a:p>
        </p:txBody>
      </p:sp>
      <p:sp>
        <p:nvSpPr>
          <p:cNvPr id="3" name="矩形 2">
            <a:extLst>
              <a:ext uri="{FF2B5EF4-FFF2-40B4-BE49-F238E27FC236}">
                <a16:creationId xmlns:a16="http://schemas.microsoft.com/office/drawing/2014/main" id="{0CDFE340-0874-364C-92DB-1D76F5DDAF12}"/>
              </a:ext>
            </a:extLst>
          </p:cNvPr>
          <p:cNvSpPr/>
          <p:nvPr/>
        </p:nvSpPr>
        <p:spPr>
          <a:xfrm>
            <a:off x="3711388" y="3932752"/>
            <a:ext cx="4572000" cy="738664"/>
          </a:xfrm>
          <a:prstGeom prst="rect">
            <a:avLst/>
          </a:prstGeom>
        </p:spPr>
        <p:txBody>
          <a:bodyPr>
            <a:spAutoFit/>
          </a:bodyPr>
          <a:lstStyle/>
          <a:p>
            <a:r>
              <a:rPr lang="en-US" altLang="zh-CN" dirty="0">
                <a:latin typeface="Roboto"/>
                <a:hlinkClick r:id="rId6"/>
              </a:rPr>
              <a:t>https://popcode.org/?snapshot=e5c29c1b-efaf-4ad2-bd98-ad1071df5e04</a:t>
            </a:r>
            <a:endParaRPr lang="en-US" altLang="zh-CN" dirty="0">
              <a:latin typeface="Roboto"/>
            </a:endParaRP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99"/>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使用</a:t>
            </a:r>
            <a:r>
              <a:rPr lang="en-US" dirty="0"/>
              <a:t>flexbox</a:t>
            </a:r>
            <a:r>
              <a:rPr lang="zh-CN" altLang="en-US" dirty="0"/>
              <a:t>对齐网页上的元素</a:t>
            </a:r>
            <a:endParaRPr dirty="0">
              <a:solidFill>
                <a:srgbClr val="15C2D2"/>
              </a:solidFill>
            </a:endParaRPr>
          </a:p>
        </p:txBody>
      </p:sp>
      <p:sp>
        <p:nvSpPr>
          <p:cNvPr id="721" name="Google Shape;721;p99"/>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  </a:t>
            </a:r>
            <a:r>
              <a:rPr lang="en" b="1">
                <a:solidFill>
                  <a:srgbClr val="FFAA7B"/>
                </a:solidFill>
              </a:rPr>
              <a:t>align</a:t>
            </a:r>
            <a:r>
              <a:rPr lang="en" b="1">
                <a:solidFill>
                  <a:srgbClr val="FFFFFF"/>
                </a:solidFill>
              </a:rPr>
              <a:t>, </a:t>
            </a:r>
            <a:r>
              <a:rPr lang="en" b="1">
                <a:solidFill>
                  <a:srgbClr val="FFAA7B"/>
                </a:solidFill>
              </a:rPr>
              <a:t>justify-content</a:t>
            </a:r>
            <a:r>
              <a:rPr lang="en" b="1"/>
              <a:t>, </a:t>
            </a:r>
            <a:r>
              <a:rPr lang="en" b="1">
                <a:solidFill>
                  <a:srgbClr val="FFAA7B"/>
                </a:solidFill>
              </a:rPr>
              <a:t>parent element</a:t>
            </a:r>
            <a:r>
              <a:rPr lang="en" b="1"/>
              <a:t>, </a:t>
            </a:r>
            <a:r>
              <a:rPr lang="en" b="1">
                <a:solidFill>
                  <a:srgbClr val="FFAA7B"/>
                </a:solidFill>
              </a:rPr>
              <a:t>child element, </a:t>
            </a:r>
            <a:r>
              <a:rPr lang="en" b="1">
                <a:solidFill>
                  <a:srgbClr val="FFFFFF"/>
                </a:solidFill>
              </a:rPr>
              <a:t>,</a:t>
            </a:r>
            <a:r>
              <a:rPr lang="en" b="1">
                <a:solidFill>
                  <a:srgbClr val="FFAA7B"/>
                </a:solidFill>
              </a:rPr>
              <a:t> flexbox</a:t>
            </a:r>
            <a:endParaRPr b="1">
              <a:solidFill>
                <a:srgbClr val="FFAA7B"/>
              </a:solidFill>
            </a:endParaRPr>
          </a:p>
        </p:txBody>
      </p:sp>
      <p:pic>
        <p:nvPicPr>
          <p:cNvPr id="722" name="Google Shape;722;p99"/>
          <p:cNvPicPr preferRelativeResize="0"/>
          <p:nvPr/>
        </p:nvPicPr>
        <p:blipFill>
          <a:blip r:embed="rId3">
            <a:alphaModFix/>
          </a:blip>
          <a:stretch>
            <a:fillRect/>
          </a:stretch>
        </p:blipFill>
        <p:spPr>
          <a:xfrm>
            <a:off x="8428750" y="128025"/>
            <a:ext cx="609600" cy="609600"/>
          </a:xfrm>
          <a:prstGeom prst="rect">
            <a:avLst/>
          </a:prstGeom>
          <a:noFill/>
          <a:ln>
            <a:noFill/>
          </a:ln>
        </p:spPr>
      </p:pic>
    </p:spTree>
    <p:extLst>
      <p:ext uri="{BB962C8B-B14F-4D97-AF65-F5344CB8AC3E}">
        <p14:creationId xmlns:p14="http://schemas.microsoft.com/office/powerpoint/2010/main" val="2452919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1"/>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Helvetica Neue"/>
                <a:ea typeface="Helvetica Neue"/>
                <a:cs typeface="Helvetica Neue"/>
                <a:sym typeface="Helvetica Neue"/>
              </a:rPr>
              <a:t>Connections</a:t>
            </a:r>
            <a:r>
              <a:rPr lang="en" sz="3600">
                <a:solidFill>
                  <a:srgbClr val="15C2D2"/>
                </a:solidFill>
                <a:latin typeface="Helvetica Neue"/>
                <a:ea typeface="Helvetica Neue"/>
                <a:cs typeface="Helvetica Neue"/>
                <a:sym typeface="Helvetica Neue"/>
              </a:rPr>
              <a:t>		 						 </a:t>
            </a:r>
            <a:endParaRPr sz="3600">
              <a:solidFill>
                <a:srgbClr val="15C2D2"/>
              </a:solidFill>
              <a:latin typeface="Helvetica Neue"/>
              <a:ea typeface="Helvetica Neue"/>
              <a:cs typeface="Helvetica Neue"/>
              <a:sym typeface="Helvetica Neue"/>
            </a:endParaRPr>
          </a:p>
        </p:txBody>
      </p:sp>
      <p:sp>
        <p:nvSpPr>
          <p:cNvPr id="735" name="Google Shape;735;p101"/>
          <p:cNvSpPr txBox="1"/>
          <p:nvPr/>
        </p:nvSpPr>
        <p:spPr>
          <a:xfrm>
            <a:off x="532950" y="1257300"/>
            <a:ext cx="8078100" cy="1580400"/>
          </a:xfrm>
          <a:prstGeom prst="rect">
            <a:avLst/>
          </a:prstGeom>
          <a:noFill/>
          <a:ln>
            <a:noFill/>
          </a:ln>
        </p:spPr>
        <p:txBody>
          <a:bodyPr spcFirstLastPara="1" wrap="square" lIns="91425" tIns="91425" rIns="91425" bIns="91425" anchor="t" anchorCtr="0">
            <a:noAutofit/>
          </a:bodyPr>
          <a:lstStyle/>
          <a:p>
            <a:pPr lvl="0"/>
            <a:r>
              <a:rPr lang="zh-CN" altLang="en-US" sz="2200" dirty="0">
                <a:latin typeface="Helvetica Neue"/>
                <a:ea typeface="Helvetica Neue"/>
                <a:cs typeface="Helvetica Neue"/>
                <a:sym typeface="Helvetica Neue"/>
              </a:rPr>
              <a:t>盒子模型允许您定义和样式化每个</a:t>
            </a:r>
            <a:r>
              <a:rPr lang="en-US" sz="2200" dirty="0">
                <a:latin typeface="Helvetica Neue"/>
                <a:ea typeface="Helvetica Neue"/>
                <a:cs typeface="Helvetica Neue"/>
                <a:sym typeface="Helvetica Neue"/>
              </a:rPr>
              <a:t>HTML</a:t>
            </a:r>
            <a:r>
              <a:rPr lang="zh-CN" altLang="en-US" sz="2200" dirty="0">
                <a:latin typeface="Helvetica Neue"/>
                <a:ea typeface="Helvetica Neue"/>
                <a:cs typeface="Helvetica Neue"/>
                <a:sym typeface="Helvetica Neue"/>
              </a:rPr>
              <a:t>元素。</a:t>
            </a:r>
          </a:p>
          <a:p>
            <a:pPr lvl="0"/>
            <a:endParaRPr lang="zh-CN" altLang="en-US" sz="2200" dirty="0">
              <a:latin typeface="Helvetica Neue"/>
              <a:ea typeface="Helvetica Neue"/>
              <a:cs typeface="Helvetica Neue"/>
              <a:sym typeface="Helvetica Neue"/>
            </a:endParaRPr>
          </a:p>
          <a:p>
            <a:pPr lvl="0"/>
            <a:r>
              <a:rPr lang="zh-CN" altLang="en-US" sz="2200" dirty="0">
                <a:latin typeface="Helvetica Neue"/>
                <a:ea typeface="Helvetica Neue"/>
                <a:cs typeface="Helvetica Neue"/>
                <a:sym typeface="Helvetica Neue"/>
              </a:rPr>
              <a:t>今天，我们将学习如何使用</a:t>
            </a:r>
            <a:r>
              <a:rPr lang="en-US" sz="2200" dirty="0">
                <a:latin typeface="Helvetica Neue"/>
                <a:ea typeface="Helvetica Neue"/>
                <a:cs typeface="Helvetica Neue"/>
                <a:sym typeface="Helvetica Neue"/>
              </a:rPr>
              <a:t>flexbox</a:t>
            </a:r>
            <a:r>
              <a:rPr lang="zh-CN" altLang="en-US" sz="2200" dirty="0">
                <a:latin typeface="Helvetica Neue"/>
                <a:ea typeface="Helvetica Neue"/>
                <a:cs typeface="Helvetica Neue"/>
                <a:sym typeface="Helvetica Neue"/>
              </a:rPr>
              <a:t>在页面上对齐元素。</a:t>
            </a:r>
            <a:endParaRPr sz="2200" dirty="0">
              <a:latin typeface="Helvetica Neue"/>
              <a:ea typeface="Helvetica Neue"/>
              <a:cs typeface="Helvetica Neue"/>
              <a:sym typeface="Helvetica Neue"/>
            </a:endParaRPr>
          </a:p>
        </p:txBody>
      </p:sp>
      <p:pic>
        <p:nvPicPr>
          <p:cNvPr id="736" name="Google Shape;736;p101"/>
          <p:cNvPicPr preferRelativeResize="0"/>
          <p:nvPr/>
        </p:nvPicPr>
        <p:blipFill>
          <a:blip r:embed="rId3">
            <a:alphaModFix/>
          </a:blip>
          <a:stretch>
            <a:fillRect/>
          </a:stretch>
        </p:blipFill>
        <p:spPr>
          <a:xfrm>
            <a:off x="1320693" y="2944500"/>
            <a:ext cx="1597107" cy="1687200"/>
          </a:xfrm>
          <a:prstGeom prst="rect">
            <a:avLst/>
          </a:prstGeom>
          <a:noFill/>
          <a:ln>
            <a:noFill/>
          </a:ln>
        </p:spPr>
      </p:pic>
      <p:pic>
        <p:nvPicPr>
          <p:cNvPr id="737" name="Google Shape;737;p101"/>
          <p:cNvPicPr preferRelativeResize="0"/>
          <p:nvPr/>
        </p:nvPicPr>
        <p:blipFill>
          <a:blip r:embed="rId4">
            <a:alphaModFix/>
          </a:blip>
          <a:stretch>
            <a:fillRect/>
          </a:stretch>
        </p:blipFill>
        <p:spPr>
          <a:xfrm>
            <a:off x="4498125" y="3201800"/>
            <a:ext cx="3325175" cy="994125"/>
          </a:xfrm>
          <a:prstGeom prst="rect">
            <a:avLst/>
          </a:prstGeom>
          <a:noFill/>
          <a:ln>
            <a:noFill/>
          </a:ln>
        </p:spPr>
      </p:pic>
      <p:pic>
        <p:nvPicPr>
          <p:cNvPr id="738" name="Google Shape;738;p101"/>
          <p:cNvPicPr preferRelativeResize="0"/>
          <p:nvPr/>
        </p:nvPicPr>
        <p:blipFill>
          <a:blip r:embed="rId5">
            <a:alphaModFix/>
          </a:blip>
          <a:stretch>
            <a:fillRect/>
          </a:stretch>
        </p:blipFill>
        <p:spPr>
          <a:xfrm>
            <a:off x="3266825" y="3257725"/>
            <a:ext cx="882275" cy="882275"/>
          </a:xfrm>
          <a:prstGeom prst="rect">
            <a:avLst/>
          </a:prstGeom>
          <a:noFill/>
          <a:ln>
            <a:noFill/>
          </a:ln>
        </p:spPr>
      </p:pic>
    </p:spTree>
    <p:extLst>
      <p:ext uri="{BB962C8B-B14F-4D97-AF65-F5344CB8AC3E}">
        <p14:creationId xmlns:p14="http://schemas.microsoft.com/office/powerpoint/2010/main" val="747409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Helvetica Neue"/>
                <a:ea typeface="Helvetica Neue"/>
                <a:cs typeface="Helvetica Neue"/>
                <a:sym typeface="Helvetica Neue"/>
              </a:rPr>
              <a:t>Flexbox 									 </a:t>
            </a:r>
            <a:endParaRPr>
              <a:latin typeface="Helvetica Neue"/>
              <a:ea typeface="Helvetica Neue"/>
              <a:cs typeface="Helvetica Neue"/>
              <a:sym typeface="Helvetica Neue"/>
            </a:endParaRPr>
          </a:p>
        </p:txBody>
      </p:sp>
      <p:sp>
        <p:nvSpPr>
          <p:cNvPr id="744" name="Google Shape;744;p102"/>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93000"/>
              </a:lnSpc>
              <a:buNone/>
            </a:pPr>
            <a:r>
              <a:rPr lang="en-US" sz="2000" b="1" dirty="0">
                <a:solidFill>
                  <a:schemeClr val="tx1"/>
                </a:solidFill>
              </a:rPr>
              <a:t>Flexbox</a:t>
            </a:r>
            <a:r>
              <a:rPr lang="zh-CN" altLang="en-US" sz="2000" b="1" dirty="0">
                <a:solidFill>
                  <a:schemeClr val="tx1"/>
                </a:solidFill>
              </a:rPr>
              <a:t>是</a:t>
            </a:r>
            <a:r>
              <a:rPr lang="en-US" sz="2000" b="1" dirty="0">
                <a:solidFill>
                  <a:schemeClr val="tx1"/>
                </a:solidFill>
              </a:rPr>
              <a:t>CSS</a:t>
            </a:r>
            <a:r>
              <a:rPr lang="zh-CN" altLang="en-US" sz="2000" b="1" dirty="0">
                <a:solidFill>
                  <a:schemeClr val="tx1"/>
                </a:solidFill>
              </a:rPr>
              <a:t>属性的集合，允许您对齐和组织页面上的</a:t>
            </a:r>
            <a:r>
              <a:rPr lang="en-US" sz="2000" b="1" dirty="0">
                <a:solidFill>
                  <a:schemeClr val="tx1"/>
                </a:solidFill>
              </a:rPr>
              <a:t>HTML</a:t>
            </a:r>
            <a:r>
              <a:rPr lang="zh-CN" altLang="en-US" sz="2000" b="1" dirty="0">
                <a:solidFill>
                  <a:schemeClr val="tx1"/>
                </a:solidFill>
              </a:rPr>
              <a:t>元素。</a:t>
            </a:r>
          </a:p>
          <a:p>
            <a:pPr marL="0" lvl="0" indent="0">
              <a:lnSpc>
                <a:spcPct val="93000"/>
              </a:lnSpc>
              <a:buNone/>
            </a:pPr>
            <a:endParaRPr lang="zh-CN" altLang="en-US" sz="2000" b="1" dirty="0">
              <a:solidFill>
                <a:schemeClr val="tx1"/>
              </a:solidFill>
            </a:endParaRPr>
          </a:p>
          <a:p>
            <a:pPr marL="0" lvl="0" indent="0">
              <a:lnSpc>
                <a:spcPct val="93000"/>
              </a:lnSpc>
              <a:buNone/>
            </a:pPr>
            <a:r>
              <a:rPr lang="zh-CN" altLang="en-US" sz="2000" b="1" dirty="0">
                <a:solidFill>
                  <a:schemeClr val="tx1"/>
                </a:solidFill>
              </a:rPr>
              <a:t>它允许布局响应（或灵活）不同的屏幕尺寸。</a:t>
            </a:r>
            <a:endParaRPr sz="2400" dirty="0">
              <a:solidFill>
                <a:schemeClr val="tx1"/>
              </a:solidFill>
              <a:sym typeface="Helvetica Neue"/>
            </a:endParaRPr>
          </a:p>
        </p:txBody>
      </p:sp>
      <p:pic>
        <p:nvPicPr>
          <p:cNvPr id="745" name="Google Shape;745;p102"/>
          <p:cNvPicPr preferRelativeResize="0"/>
          <p:nvPr/>
        </p:nvPicPr>
        <p:blipFill rotWithShape="1">
          <a:blip r:embed="rId3">
            <a:alphaModFix/>
          </a:blip>
          <a:srcRect b="3920"/>
          <a:stretch/>
        </p:blipFill>
        <p:spPr>
          <a:xfrm>
            <a:off x="1809600" y="2944500"/>
            <a:ext cx="5524800" cy="1725175"/>
          </a:xfrm>
          <a:prstGeom prst="rect">
            <a:avLst/>
          </a:prstGeom>
          <a:noFill/>
          <a:ln>
            <a:noFill/>
          </a:ln>
        </p:spPr>
      </p:pic>
    </p:spTree>
    <p:extLst>
      <p:ext uri="{BB962C8B-B14F-4D97-AF65-F5344CB8AC3E}">
        <p14:creationId xmlns:p14="http://schemas.microsoft.com/office/powerpoint/2010/main" val="206681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3"/>
          <p:cNvSpPr txBox="1"/>
          <p:nvPr/>
        </p:nvSpPr>
        <p:spPr>
          <a:xfrm>
            <a:off x="703000" y="1257300"/>
            <a:ext cx="7908000" cy="886200"/>
          </a:xfrm>
          <a:prstGeom prst="rect">
            <a:avLst/>
          </a:prstGeom>
          <a:noFill/>
          <a:ln>
            <a:noFill/>
          </a:ln>
        </p:spPr>
        <p:txBody>
          <a:bodyPr spcFirstLastPara="1" wrap="square" lIns="91425" tIns="91425" rIns="91425" bIns="91425" anchor="t" anchorCtr="0">
            <a:noAutofit/>
          </a:bodyPr>
          <a:lstStyle/>
          <a:p>
            <a:pPr lvl="0">
              <a:lnSpc>
                <a:spcPct val="111600"/>
              </a:lnSpc>
            </a:pPr>
            <a:r>
              <a:rPr lang="zh-CN" altLang="en-US" sz="2400" dirty="0">
                <a:latin typeface="Helvetica Neue"/>
                <a:ea typeface="Helvetica Neue"/>
                <a:cs typeface="Helvetica Neue"/>
                <a:sym typeface="Helvetica Neue"/>
              </a:rPr>
              <a:t>为了使</a:t>
            </a:r>
            <a:r>
              <a:rPr lang="en-US" sz="2400" dirty="0">
                <a:latin typeface="Helvetica Neue"/>
                <a:ea typeface="Helvetica Neue"/>
                <a:cs typeface="Helvetica Neue"/>
                <a:sym typeface="Helvetica Neue"/>
              </a:rPr>
              <a:t>flexbox</a:t>
            </a:r>
            <a:r>
              <a:rPr lang="zh-CN" altLang="en-US" sz="2400" dirty="0">
                <a:latin typeface="Helvetica Neue"/>
                <a:ea typeface="Helvetica Neue"/>
                <a:cs typeface="Helvetica Neue"/>
                <a:sym typeface="Helvetica Neue"/>
              </a:rPr>
              <a:t>正常工作，您的</a:t>
            </a:r>
            <a:r>
              <a:rPr lang="en-US" sz="2400" dirty="0">
                <a:latin typeface="Helvetica Neue"/>
                <a:ea typeface="Helvetica Neue"/>
                <a:cs typeface="Helvetica Neue"/>
                <a:sym typeface="Helvetica Neue"/>
              </a:rPr>
              <a:t>HTML</a:t>
            </a:r>
            <a:r>
              <a:rPr lang="zh-CN" altLang="en-US" sz="2400" dirty="0">
                <a:latin typeface="Helvetica Neue"/>
                <a:ea typeface="Helvetica Neue"/>
                <a:cs typeface="Helvetica Neue"/>
                <a:sym typeface="Helvetica Neue"/>
              </a:rPr>
              <a:t>必须具有一个父（</a:t>
            </a:r>
            <a:r>
              <a:rPr lang="en-US" altLang="zh-CN" sz="2400" dirty="0">
                <a:latin typeface="Helvetica Neue"/>
                <a:ea typeface="Helvetica Neue"/>
                <a:cs typeface="Helvetica Neue"/>
                <a:sym typeface="Helvetica Neue"/>
              </a:rPr>
              <a:t>parent</a:t>
            </a:r>
            <a:r>
              <a:rPr lang="zh-CN" altLang="en-US" sz="2400" dirty="0">
                <a:latin typeface="Helvetica Neue"/>
                <a:ea typeface="Helvetica Neue"/>
                <a:cs typeface="Helvetica Neue"/>
                <a:sym typeface="Helvetica Neue"/>
              </a:rPr>
              <a:t>）元素和至少一个子（</a:t>
            </a:r>
            <a:r>
              <a:rPr lang="en-US" altLang="zh-CN" sz="2400" dirty="0" err="1">
                <a:latin typeface="Helvetica Neue"/>
                <a:ea typeface="Helvetica Neue"/>
                <a:cs typeface="Helvetica Neue"/>
                <a:sym typeface="Helvetica Neue"/>
              </a:rPr>
              <a:t>chile</a:t>
            </a:r>
            <a:r>
              <a:rPr lang="zh-CN" altLang="en-US" sz="2400" dirty="0">
                <a:latin typeface="Helvetica Neue"/>
                <a:ea typeface="Helvetica Neue"/>
                <a:cs typeface="Helvetica Neue"/>
                <a:sym typeface="Helvetica Neue"/>
              </a:rPr>
              <a:t>）元素。</a:t>
            </a:r>
            <a:endParaRPr sz="2400" dirty="0">
              <a:latin typeface="Helvetica Neue"/>
              <a:ea typeface="Helvetica Neue"/>
              <a:cs typeface="Helvetica Neue"/>
              <a:sym typeface="Helvetica Neue"/>
            </a:endParaRPr>
          </a:p>
        </p:txBody>
      </p:sp>
      <p:sp>
        <p:nvSpPr>
          <p:cNvPr id="751" name="Google Shape;751;p103"/>
          <p:cNvSpPr/>
          <p:nvPr/>
        </p:nvSpPr>
        <p:spPr>
          <a:xfrm>
            <a:off x="1185071" y="2232327"/>
            <a:ext cx="3837600" cy="24462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3"/>
          <p:cNvSpPr/>
          <p:nvPr/>
        </p:nvSpPr>
        <p:spPr>
          <a:xfrm>
            <a:off x="1855192" y="2967966"/>
            <a:ext cx="3047100" cy="9663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3"/>
          <p:cNvSpPr txBox="1"/>
          <p:nvPr/>
        </p:nvSpPr>
        <p:spPr>
          <a:xfrm>
            <a:off x="1401788" y="2229998"/>
            <a:ext cx="3500700" cy="13410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 sz="1600">
                <a:solidFill>
                  <a:srgbClr val="3F3B39"/>
                </a:solidFill>
                <a:latin typeface="Consolas"/>
                <a:ea typeface="Consolas"/>
                <a:cs typeface="Consolas"/>
                <a:sym typeface="Consolas"/>
              </a:rPr>
              <a:t>&lt;div class="outside"&gt;</a:t>
            </a:r>
            <a:endParaRPr sz="1600">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sz="1600">
                <a:solidFill>
                  <a:srgbClr val="3F3B39"/>
                </a:solidFill>
                <a:latin typeface="Consolas"/>
                <a:ea typeface="Consolas"/>
                <a:cs typeface="Consolas"/>
                <a:sym typeface="Consolas"/>
              </a:rPr>
              <a:t>	</a:t>
            </a:r>
            <a:br>
              <a:rPr lang="en" sz="1600">
                <a:solidFill>
                  <a:srgbClr val="3F3B39"/>
                </a:solidFill>
                <a:latin typeface="Consolas"/>
                <a:ea typeface="Consolas"/>
                <a:cs typeface="Consolas"/>
                <a:sym typeface="Consolas"/>
              </a:rPr>
            </a:br>
            <a:br>
              <a:rPr lang="en" sz="1600">
                <a:solidFill>
                  <a:srgbClr val="3F3B39"/>
                </a:solidFill>
                <a:latin typeface="Consolas"/>
                <a:ea typeface="Consolas"/>
                <a:cs typeface="Consolas"/>
                <a:sym typeface="Consolas"/>
              </a:rPr>
            </a:br>
            <a:r>
              <a:rPr lang="en" sz="1600">
                <a:solidFill>
                  <a:srgbClr val="3F3B39"/>
                </a:solidFill>
                <a:latin typeface="Consolas"/>
                <a:ea typeface="Consolas"/>
                <a:cs typeface="Consolas"/>
                <a:sym typeface="Consolas"/>
              </a:rPr>
              <a:t>	&lt;div class="inside"&gt;</a:t>
            </a:r>
            <a:endParaRPr sz="1600">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sz="1600">
                <a:solidFill>
                  <a:srgbClr val="3F3B39"/>
                </a:solidFill>
                <a:latin typeface="Consolas"/>
                <a:ea typeface="Consolas"/>
                <a:cs typeface="Consolas"/>
                <a:sym typeface="Consolas"/>
              </a:rPr>
              <a:t>		&lt;h1&gt;Hello world!&lt;/h1&gt;</a:t>
            </a:r>
            <a:endParaRPr sz="1600">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sz="1600">
                <a:solidFill>
                  <a:srgbClr val="3F3B39"/>
                </a:solidFill>
                <a:latin typeface="Consolas"/>
                <a:ea typeface="Consolas"/>
                <a:cs typeface="Consolas"/>
                <a:sym typeface="Consolas"/>
              </a:rPr>
              <a:t>	&lt;/div&gt;</a:t>
            </a:r>
            <a:br>
              <a:rPr lang="en" sz="1600">
                <a:solidFill>
                  <a:srgbClr val="3F3B39"/>
                </a:solidFill>
                <a:latin typeface="Consolas"/>
                <a:ea typeface="Consolas"/>
                <a:cs typeface="Consolas"/>
                <a:sym typeface="Consolas"/>
              </a:rPr>
            </a:br>
            <a:endParaRPr sz="1600">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sz="1600">
                <a:solidFill>
                  <a:srgbClr val="3F3B39"/>
                </a:solidFill>
                <a:latin typeface="Consolas"/>
                <a:ea typeface="Consolas"/>
                <a:cs typeface="Consolas"/>
                <a:sym typeface="Consolas"/>
              </a:rPr>
              <a:t>&lt;/div&gt;</a:t>
            </a:r>
            <a:endParaRPr sz="1600">
              <a:solidFill>
                <a:srgbClr val="3F3B39"/>
              </a:solidFill>
              <a:latin typeface="Consolas"/>
              <a:ea typeface="Consolas"/>
              <a:cs typeface="Consolas"/>
              <a:sym typeface="Consolas"/>
            </a:endParaRPr>
          </a:p>
        </p:txBody>
      </p:sp>
      <p:cxnSp>
        <p:nvCxnSpPr>
          <p:cNvPr id="754" name="Google Shape;754;p103"/>
          <p:cNvCxnSpPr/>
          <p:nvPr/>
        </p:nvCxnSpPr>
        <p:spPr>
          <a:xfrm>
            <a:off x="4531084" y="2967951"/>
            <a:ext cx="979200" cy="0"/>
          </a:xfrm>
          <a:prstGeom prst="straightConnector1">
            <a:avLst/>
          </a:prstGeom>
          <a:noFill/>
          <a:ln w="19050" cap="flat" cmpd="sng">
            <a:solidFill>
              <a:srgbClr val="E4A4EE"/>
            </a:solidFill>
            <a:prstDash val="solid"/>
            <a:round/>
            <a:headEnd type="none" w="med" len="med"/>
            <a:tailEnd type="none" w="med" len="med"/>
          </a:ln>
        </p:spPr>
      </p:cxnSp>
      <p:cxnSp>
        <p:nvCxnSpPr>
          <p:cNvPr id="755" name="Google Shape;755;p103"/>
          <p:cNvCxnSpPr/>
          <p:nvPr/>
        </p:nvCxnSpPr>
        <p:spPr>
          <a:xfrm>
            <a:off x="5506390" y="2976655"/>
            <a:ext cx="0" cy="966300"/>
          </a:xfrm>
          <a:prstGeom prst="straightConnector1">
            <a:avLst/>
          </a:prstGeom>
          <a:noFill/>
          <a:ln w="19050" cap="flat" cmpd="sng">
            <a:solidFill>
              <a:srgbClr val="E4A4EE"/>
            </a:solidFill>
            <a:prstDash val="solid"/>
            <a:round/>
            <a:headEnd type="none" w="med" len="med"/>
            <a:tailEnd type="none" w="med" len="med"/>
          </a:ln>
        </p:spPr>
      </p:cxnSp>
      <p:cxnSp>
        <p:nvCxnSpPr>
          <p:cNvPr id="756" name="Google Shape;756;p103"/>
          <p:cNvCxnSpPr/>
          <p:nvPr/>
        </p:nvCxnSpPr>
        <p:spPr>
          <a:xfrm rot="10800000">
            <a:off x="4522986" y="3942991"/>
            <a:ext cx="983400" cy="0"/>
          </a:xfrm>
          <a:prstGeom prst="straightConnector1">
            <a:avLst/>
          </a:prstGeom>
          <a:noFill/>
          <a:ln w="19050" cap="flat" cmpd="sng">
            <a:solidFill>
              <a:srgbClr val="E4A4EE"/>
            </a:solidFill>
            <a:prstDash val="solid"/>
            <a:round/>
            <a:headEnd type="none" w="med" len="med"/>
            <a:tailEnd type="none" w="med" len="med"/>
          </a:ln>
        </p:spPr>
      </p:cxnSp>
      <p:sp>
        <p:nvSpPr>
          <p:cNvPr id="757" name="Google Shape;757;p103"/>
          <p:cNvSpPr txBox="1"/>
          <p:nvPr/>
        </p:nvSpPr>
        <p:spPr>
          <a:xfrm>
            <a:off x="5510350" y="2991425"/>
            <a:ext cx="2719200" cy="92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a:solidFill>
                  <a:srgbClr val="E4A4EE"/>
                </a:solidFill>
                <a:latin typeface="Helvetica Neue"/>
                <a:ea typeface="Helvetica Neue"/>
                <a:cs typeface="Helvetica Neue"/>
                <a:sym typeface="Helvetica Neue"/>
              </a:rPr>
              <a:t>child</a:t>
            </a:r>
            <a:br>
              <a:rPr lang="en" sz="2000">
                <a:solidFill>
                  <a:srgbClr val="E4A4EE"/>
                </a:solidFill>
                <a:latin typeface="Helvetica Neue"/>
                <a:ea typeface="Helvetica Neue"/>
                <a:cs typeface="Helvetica Neue"/>
                <a:sym typeface="Helvetica Neue"/>
              </a:rPr>
            </a:br>
            <a:r>
              <a:rPr lang="en" sz="2000">
                <a:solidFill>
                  <a:srgbClr val="E4A4EE"/>
                </a:solidFill>
                <a:latin typeface="Helvetica Neue"/>
                <a:ea typeface="Helvetica Neue"/>
                <a:cs typeface="Helvetica Neue"/>
                <a:sym typeface="Helvetica Neue"/>
              </a:rPr>
              <a:t>element</a:t>
            </a:r>
            <a:endParaRPr sz="2000">
              <a:solidFill>
                <a:srgbClr val="E4A4EE"/>
              </a:solidFill>
              <a:latin typeface="Helvetica Neue"/>
              <a:ea typeface="Helvetica Neue"/>
              <a:cs typeface="Helvetica Neue"/>
              <a:sym typeface="Helvetica Neue"/>
            </a:endParaRPr>
          </a:p>
        </p:txBody>
      </p:sp>
      <p:cxnSp>
        <p:nvCxnSpPr>
          <p:cNvPr id="758" name="Google Shape;758;p103"/>
          <p:cNvCxnSpPr/>
          <p:nvPr/>
        </p:nvCxnSpPr>
        <p:spPr>
          <a:xfrm>
            <a:off x="4052493" y="2475075"/>
            <a:ext cx="2588400" cy="0"/>
          </a:xfrm>
          <a:prstGeom prst="straightConnector1">
            <a:avLst/>
          </a:prstGeom>
          <a:noFill/>
          <a:ln w="19050" cap="flat" cmpd="sng">
            <a:solidFill>
              <a:srgbClr val="0080FF"/>
            </a:solidFill>
            <a:prstDash val="solid"/>
            <a:round/>
            <a:headEnd type="none" w="med" len="med"/>
            <a:tailEnd type="none" w="med" len="med"/>
          </a:ln>
        </p:spPr>
      </p:cxnSp>
      <p:cxnSp>
        <p:nvCxnSpPr>
          <p:cNvPr id="759" name="Google Shape;759;p103"/>
          <p:cNvCxnSpPr/>
          <p:nvPr/>
        </p:nvCxnSpPr>
        <p:spPr>
          <a:xfrm rot="10800000">
            <a:off x="2228394" y="4433887"/>
            <a:ext cx="4420200" cy="0"/>
          </a:xfrm>
          <a:prstGeom prst="straightConnector1">
            <a:avLst/>
          </a:prstGeom>
          <a:noFill/>
          <a:ln w="19050" cap="flat" cmpd="sng">
            <a:solidFill>
              <a:srgbClr val="0080FF"/>
            </a:solidFill>
            <a:prstDash val="solid"/>
            <a:round/>
            <a:headEnd type="none" w="med" len="med"/>
            <a:tailEnd type="none" w="med" len="med"/>
          </a:ln>
        </p:spPr>
      </p:cxnSp>
      <p:sp>
        <p:nvSpPr>
          <p:cNvPr id="760" name="Google Shape;760;p103"/>
          <p:cNvSpPr txBox="1"/>
          <p:nvPr/>
        </p:nvSpPr>
        <p:spPr>
          <a:xfrm>
            <a:off x="6686797" y="2294950"/>
            <a:ext cx="2110200" cy="92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000">
                <a:solidFill>
                  <a:srgbClr val="0080FF"/>
                </a:solidFill>
                <a:latin typeface="Helvetica Neue"/>
                <a:ea typeface="Helvetica Neue"/>
                <a:cs typeface="Helvetica Neue"/>
                <a:sym typeface="Helvetica Neue"/>
              </a:rPr>
              <a:t>parent </a:t>
            </a:r>
            <a:br>
              <a:rPr lang="en" sz="2000">
                <a:solidFill>
                  <a:srgbClr val="0080FF"/>
                </a:solidFill>
                <a:latin typeface="Helvetica Neue"/>
                <a:ea typeface="Helvetica Neue"/>
                <a:cs typeface="Helvetica Neue"/>
                <a:sym typeface="Helvetica Neue"/>
              </a:rPr>
            </a:br>
            <a:r>
              <a:rPr lang="en" sz="2000">
                <a:solidFill>
                  <a:srgbClr val="0080FF"/>
                </a:solidFill>
                <a:latin typeface="Helvetica Neue"/>
                <a:ea typeface="Helvetica Neue"/>
                <a:cs typeface="Helvetica Neue"/>
                <a:sym typeface="Helvetica Neue"/>
              </a:rPr>
              <a:t>element</a:t>
            </a:r>
            <a:endParaRPr sz="2000">
              <a:solidFill>
                <a:srgbClr val="0080FF"/>
              </a:solidFill>
              <a:latin typeface="Helvetica Neue"/>
              <a:ea typeface="Helvetica Neue"/>
              <a:cs typeface="Helvetica Neue"/>
              <a:sym typeface="Helvetica Neue"/>
            </a:endParaRPr>
          </a:p>
        </p:txBody>
      </p:sp>
      <p:cxnSp>
        <p:nvCxnSpPr>
          <p:cNvPr id="761" name="Google Shape;761;p103"/>
          <p:cNvCxnSpPr/>
          <p:nvPr/>
        </p:nvCxnSpPr>
        <p:spPr>
          <a:xfrm>
            <a:off x="6648594" y="2476065"/>
            <a:ext cx="0" cy="1950300"/>
          </a:xfrm>
          <a:prstGeom prst="straightConnector1">
            <a:avLst/>
          </a:prstGeom>
          <a:noFill/>
          <a:ln w="19050" cap="flat" cmpd="sng">
            <a:solidFill>
              <a:srgbClr val="0080FF"/>
            </a:solidFill>
            <a:prstDash val="solid"/>
            <a:round/>
            <a:headEnd type="none" w="med" len="med"/>
            <a:tailEnd type="none" w="med" len="med"/>
          </a:ln>
        </p:spPr>
      </p:cxnSp>
      <p:sp>
        <p:nvSpPr>
          <p:cNvPr id="762" name="Google Shape;762;p10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Helvetica Neue"/>
                <a:ea typeface="Helvetica Neue"/>
                <a:cs typeface="Helvetica Neue"/>
                <a:sym typeface="Helvetica Neue"/>
              </a:rPr>
              <a:t>Flexbox</a:t>
            </a:r>
            <a:r>
              <a:rPr lang="en" sz="3600">
                <a:solidFill>
                  <a:srgbClr val="15C2D2"/>
                </a:solidFill>
                <a:latin typeface="Helvetica Neue"/>
                <a:ea typeface="Helvetica Neue"/>
                <a:cs typeface="Helvetica Neue"/>
                <a:sym typeface="Helvetica Neue"/>
              </a:rPr>
              <a:t> 										 </a:t>
            </a:r>
            <a:endParaRPr sz="3600">
              <a:solidFill>
                <a:srgbClr val="15C2D2"/>
              </a:solidFill>
              <a:latin typeface="Helvetica Neue"/>
              <a:ea typeface="Helvetica Neue"/>
              <a:cs typeface="Helvetica Neue"/>
              <a:sym typeface="Helvetica Neue"/>
            </a:endParaRPr>
          </a:p>
        </p:txBody>
      </p:sp>
      <p:pic>
        <p:nvPicPr>
          <p:cNvPr id="763" name="Google Shape;763;p103"/>
          <p:cNvPicPr preferRelativeResize="0"/>
          <p:nvPr/>
        </p:nvPicPr>
        <p:blipFill>
          <a:blip r:embed="rId3">
            <a:alphaModFix/>
          </a:blip>
          <a:stretch>
            <a:fillRect/>
          </a:stretch>
        </p:blipFill>
        <p:spPr>
          <a:xfrm>
            <a:off x="8187396" y="144275"/>
            <a:ext cx="609600" cy="609600"/>
          </a:xfrm>
          <a:prstGeom prst="rect">
            <a:avLst/>
          </a:prstGeom>
          <a:noFill/>
          <a:ln>
            <a:noFill/>
          </a:ln>
        </p:spPr>
      </p:pic>
    </p:spTree>
    <p:extLst>
      <p:ext uri="{BB962C8B-B14F-4D97-AF65-F5344CB8AC3E}">
        <p14:creationId xmlns:p14="http://schemas.microsoft.com/office/powerpoint/2010/main" val="130057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pic>
        <p:nvPicPr>
          <p:cNvPr id="768" name="Google Shape;768;p104"/>
          <p:cNvPicPr preferRelativeResize="0"/>
          <p:nvPr/>
        </p:nvPicPr>
        <p:blipFill>
          <a:blip r:embed="rId3">
            <a:alphaModFix/>
          </a:blip>
          <a:stretch>
            <a:fillRect/>
          </a:stretch>
        </p:blipFill>
        <p:spPr>
          <a:xfrm>
            <a:off x="6444500" y="2471538"/>
            <a:ext cx="2260800" cy="1237172"/>
          </a:xfrm>
          <a:prstGeom prst="rect">
            <a:avLst/>
          </a:prstGeom>
          <a:noFill/>
          <a:ln>
            <a:noFill/>
          </a:ln>
        </p:spPr>
      </p:pic>
      <p:sp>
        <p:nvSpPr>
          <p:cNvPr id="769" name="Google Shape;769;p104"/>
          <p:cNvSpPr txBox="1"/>
          <p:nvPr/>
        </p:nvSpPr>
        <p:spPr>
          <a:xfrm>
            <a:off x="532950" y="1257300"/>
            <a:ext cx="8372400" cy="380100"/>
          </a:xfrm>
          <a:prstGeom prst="rect">
            <a:avLst/>
          </a:prstGeom>
          <a:noFill/>
          <a:ln>
            <a:noFill/>
          </a:ln>
        </p:spPr>
        <p:txBody>
          <a:bodyPr spcFirstLastPara="1" wrap="square" lIns="91425" tIns="91425" rIns="91425" bIns="91425" anchor="t" anchorCtr="0">
            <a:noAutofit/>
          </a:bodyPr>
          <a:lstStyle/>
          <a:p>
            <a:pPr lvl="0">
              <a:lnSpc>
                <a:spcPct val="111600"/>
              </a:lnSpc>
              <a:buClr>
                <a:schemeClr val="dk1"/>
              </a:buClr>
              <a:buSzPts val="1100"/>
            </a:pPr>
            <a:r>
              <a:rPr lang="zh-CN" altLang="en-US" sz="2200" dirty="0">
                <a:latin typeface="Helvetica Neue"/>
                <a:ea typeface="Helvetica Neue"/>
                <a:cs typeface="Helvetica Neue"/>
                <a:sym typeface="Helvetica Neue"/>
              </a:rPr>
              <a:t>父元素告诉子元素如何通过</a:t>
            </a:r>
            <a:r>
              <a:rPr lang="en-US" sz="2200" dirty="0">
                <a:latin typeface="Helvetica Neue"/>
                <a:ea typeface="Helvetica Neue"/>
                <a:cs typeface="Helvetica Neue"/>
                <a:sym typeface="Helvetica Neue"/>
              </a:rPr>
              <a:t>CSS</a:t>
            </a:r>
            <a:r>
              <a:rPr lang="zh-CN" altLang="en-US" sz="2200" dirty="0">
                <a:latin typeface="Helvetica Neue"/>
                <a:ea typeface="Helvetica Neue"/>
                <a:cs typeface="Helvetica Neue"/>
                <a:sym typeface="Helvetica Neue"/>
              </a:rPr>
              <a:t>显示</a:t>
            </a:r>
            <a:endParaRPr sz="2400" i="1" dirty="0">
              <a:latin typeface="Helvetica Neue"/>
              <a:ea typeface="Helvetica Neue"/>
              <a:cs typeface="Helvetica Neue"/>
              <a:sym typeface="Helvetica Neue"/>
            </a:endParaRPr>
          </a:p>
        </p:txBody>
      </p:sp>
      <p:sp>
        <p:nvSpPr>
          <p:cNvPr id="770" name="Google Shape;770;p10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Helvetica Neue"/>
                <a:ea typeface="Helvetica Neue"/>
                <a:cs typeface="Helvetica Neue"/>
                <a:sym typeface="Helvetica Neue"/>
              </a:rPr>
              <a:t>Flexbox</a:t>
            </a:r>
            <a:r>
              <a:rPr lang="en" sz="3600">
                <a:solidFill>
                  <a:srgbClr val="15C2D2"/>
                </a:solidFill>
                <a:latin typeface="Helvetica Neue"/>
                <a:ea typeface="Helvetica Neue"/>
                <a:cs typeface="Helvetica Neue"/>
                <a:sym typeface="Helvetica Neue"/>
              </a:rPr>
              <a:t> 										 </a:t>
            </a:r>
            <a:endParaRPr sz="3600">
              <a:solidFill>
                <a:srgbClr val="15C2D2"/>
              </a:solidFill>
              <a:latin typeface="Helvetica Neue"/>
              <a:ea typeface="Helvetica Neue"/>
              <a:cs typeface="Helvetica Neue"/>
              <a:sym typeface="Helvetica Neue"/>
            </a:endParaRPr>
          </a:p>
        </p:txBody>
      </p:sp>
      <p:sp>
        <p:nvSpPr>
          <p:cNvPr id="771" name="Google Shape;771;p104"/>
          <p:cNvSpPr/>
          <p:nvPr/>
        </p:nvSpPr>
        <p:spPr>
          <a:xfrm>
            <a:off x="532950" y="2263875"/>
            <a:ext cx="3172800" cy="2012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4"/>
          <p:cNvSpPr/>
          <p:nvPr/>
        </p:nvSpPr>
        <p:spPr>
          <a:xfrm>
            <a:off x="939297" y="2890642"/>
            <a:ext cx="2661600" cy="8232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4"/>
          <p:cNvSpPr txBox="1"/>
          <p:nvPr/>
        </p:nvSpPr>
        <p:spPr>
          <a:xfrm>
            <a:off x="532950" y="2317250"/>
            <a:ext cx="3274800" cy="208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F3B39"/>
                </a:solidFill>
                <a:latin typeface="Consolas"/>
                <a:ea typeface="Consolas"/>
                <a:cs typeface="Consolas"/>
                <a:sym typeface="Consolas"/>
              </a:rPr>
              <a:t>&lt;div class="outside"&gt;</a:t>
            </a:r>
            <a:endParaRPr>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a:solidFill>
                  <a:srgbClr val="3F3B39"/>
                </a:solidFill>
                <a:latin typeface="Consolas"/>
                <a:ea typeface="Consolas"/>
                <a:cs typeface="Consolas"/>
                <a:sym typeface="Consolas"/>
              </a:rPr>
              <a:t>	</a:t>
            </a:r>
            <a:br>
              <a:rPr lang="en">
                <a:solidFill>
                  <a:srgbClr val="3F3B39"/>
                </a:solidFill>
                <a:latin typeface="Consolas"/>
                <a:ea typeface="Consolas"/>
                <a:cs typeface="Consolas"/>
                <a:sym typeface="Consolas"/>
              </a:rPr>
            </a:br>
            <a:r>
              <a:rPr lang="en">
                <a:solidFill>
                  <a:srgbClr val="3F3B39"/>
                </a:solidFill>
                <a:latin typeface="Consolas"/>
                <a:ea typeface="Consolas"/>
                <a:cs typeface="Consolas"/>
                <a:sym typeface="Consolas"/>
              </a:rPr>
              <a:t>	&lt;div class="inside"&gt;</a:t>
            </a:r>
            <a:endParaRPr>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a:solidFill>
                  <a:srgbClr val="3F3B39"/>
                </a:solidFill>
                <a:latin typeface="Consolas"/>
                <a:ea typeface="Consolas"/>
                <a:cs typeface="Consolas"/>
                <a:sym typeface="Consolas"/>
              </a:rPr>
              <a:t>		&lt;h1&gt;Hello world!&lt;/h1&gt;</a:t>
            </a:r>
            <a:endParaRPr>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a:solidFill>
                  <a:srgbClr val="3F3B39"/>
                </a:solidFill>
                <a:latin typeface="Consolas"/>
                <a:ea typeface="Consolas"/>
                <a:cs typeface="Consolas"/>
                <a:sym typeface="Consolas"/>
              </a:rPr>
              <a:t>	&lt;/div&gt;</a:t>
            </a:r>
            <a:br>
              <a:rPr lang="en">
                <a:solidFill>
                  <a:srgbClr val="3F3B39"/>
                </a:solidFill>
                <a:latin typeface="Consolas"/>
                <a:ea typeface="Consolas"/>
                <a:cs typeface="Consolas"/>
                <a:sym typeface="Consolas"/>
              </a:rPr>
            </a:br>
            <a:endParaRPr>
              <a:solidFill>
                <a:srgbClr val="3F3B39"/>
              </a:solidFill>
              <a:latin typeface="Consolas"/>
              <a:ea typeface="Consolas"/>
              <a:cs typeface="Consolas"/>
              <a:sym typeface="Consolas"/>
            </a:endParaRPr>
          </a:p>
          <a:p>
            <a:pPr marL="0" lvl="0" indent="0" algn="l" rtl="0">
              <a:lnSpc>
                <a:spcPct val="111600"/>
              </a:lnSpc>
              <a:spcBef>
                <a:spcPts val="0"/>
              </a:spcBef>
              <a:spcAft>
                <a:spcPts val="0"/>
              </a:spcAft>
              <a:buNone/>
            </a:pPr>
            <a:r>
              <a:rPr lang="en">
                <a:solidFill>
                  <a:srgbClr val="3F3B39"/>
                </a:solidFill>
                <a:latin typeface="Consolas"/>
                <a:ea typeface="Consolas"/>
                <a:cs typeface="Consolas"/>
                <a:sym typeface="Consolas"/>
              </a:rPr>
              <a:t>&lt;/div&gt;</a:t>
            </a:r>
            <a:endParaRPr>
              <a:solidFill>
                <a:srgbClr val="3F3B39"/>
              </a:solidFill>
              <a:latin typeface="Consolas"/>
              <a:ea typeface="Consolas"/>
              <a:cs typeface="Consolas"/>
              <a:sym typeface="Consolas"/>
            </a:endParaRPr>
          </a:p>
        </p:txBody>
      </p:sp>
      <p:cxnSp>
        <p:nvCxnSpPr>
          <p:cNvPr id="774" name="Google Shape;774;p104"/>
          <p:cNvCxnSpPr/>
          <p:nvPr/>
        </p:nvCxnSpPr>
        <p:spPr>
          <a:xfrm>
            <a:off x="3276577" y="2890630"/>
            <a:ext cx="855300" cy="0"/>
          </a:xfrm>
          <a:prstGeom prst="straightConnector1">
            <a:avLst/>
          </a:prstGeom>
          <a:noFill/>
          <a:ln w="19050" cap="flat" cmpd="sng">
            <a:solidFill>
              <a:srgbClr val="E4A4EE"/>
            </a:solidFill>
            <a:prstDash val="solid"/>
            <a:round/>
            <a:headEnd type="none" w="med" len="med"/>
            <a:tailEnd type="none" w="med" len="med"/>
          </a:ln>
        </p:spPr>
      </p:cxnSp>
      <p:cxnSp>
        <p:nvCxnSpPr>
          <p:cNvPr id="775" name="Google Shape;775;p104"/>
          <p:cNvCxnSpPr/>
          <p:nvPr/>
        </p:nvCxnSpPr>
        <p:spPr>
          <a:xfrm>
            <a:off x="4128466" y="2898045"/>
            <a:ext cx="0" cy="823200"/>
          </a:xfrm>
          <a:prstGeom prst="straightConnector1">
            <a:avLst/>
          </a:prstGeom>
          <a:noFill/>
          <a:ln w="19050" cap="flat" cmpd="sng">
            <a:solidFill>
              <a:srgbClr val="E4A4EE"/>
            </a:solidFill>
            <a:prstDash val="solid"/>
            <a:round/>
            <a:headEnd type="none" w="med" len="med"/>
            <a:tailEnd type="none" w="med" len="med"/>
          </a:ln>
        </p:spPr>
      </p:cxnSp>
      <p:cxnSp>
        <p:nvCxnSpPr>
          <p:cNvPr id="776" name="Google Shape;776;p104"/>
          <p:cNvCxnSpPr/>
          <p:nvPr/>
        </p:nvCxnSpPr>
        <p:spPr>
          <a:xfrm rot="10800000">
            <a:off x="3269563" y="3721355"/>
            <a:ext cx="858900" cy="0"/>
          </a:xfrm>
          <a:prstGeom prst="straightConnector1">
            <a:avLst/>
          </a:prstGeom>
          <a:noFill/>
          <a:ln w="19050" cap="flat" cmpd="sng">
            <a:solidFill>
              <a:srgbClr val="E4A4EE"/>
            </a:solidFill>
            <a:prstDash val="solid"/>
            <a:round/>
            <a:headEnd type="none" w="med" len="med"/>
            <a:tailEnd type="none" w="med" len="med"/>
          </a:ln>
        </p:spPr>
      </p:cxnSp>
      <p:sp>
        <p:nvSpPr>
          <p:cNvPr id="777" name="Google Shape;777;p104"/>
          <p:cNvSpPr txBox="1"/>
          <p:nvPr/>
        </p:nvSpPr>
        <p:spPr>
          <a:xfrm>
            <a:off x="4131925" y="2910629"/>
            <a:ext cx="2375100" cy="7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a:solidFill>
                  <a:srgbClr val="E4A4EE"/>
                </a:solidFill>
                <a:latin typeface="Helvetica Neue"/>
                <a:ea typeface="Helvetica Neue"/>
                <a:cs typeface="Helvetica Neue"/>
                <a:sym typeface="Helvetica Neue"/>
              </a:rPr>
              <a:t>child</a:t>
            </a:r>
            <a:br>
              <a:rPr lang="en" sz="1800">
                <a:solidFill>
                  <a:srgbClr val="E4A4EE"/>
                </a:solidFill>
                <a:latin typeface="Helvetica Neue"/>
                <a:ea typeface="Helvetica Neue"/>
                <a:cs typeface="Helvetica Neue"/>
                <a:sym typeface="Helvetica Neue"/>
              </a:rPr>
            </a:br>
            <a:r>
              <a:rPr lang="en" sz="1800">
                <a:solidFill>
                  <a:srgbClr val="E4A4EE"/>
                </a:solidFill>
                <a:latin typeface="Helvetica Neue"/>
                <a:ea typeface="Helvetica Neue"/>
                <a:cs typeface="Helvetica Neue"/>
                <a:sym typeface="Helvetica Neue"/>
              </a:rPr>
              <a:t>element</a:t>
            </a:r>
            <a:endParaRPr sz="1800">
              <a:solidFill>
                <a:srgbClr val="E4A4EE"/>
              </a:solidFill>
              <a:latin typeface="Helvetica Neue"/>
              <a:ea typeface="Helvetica Neue"/>
              <a:cs typeface="Helvetica Neue"/>
              <a:sym typeface="Helvetica Neue"/>
            </a:endParaRPr>
          </a:p>
        </p:txBody>
      </p:sp>
      <p:cxnSp>
        <p:nvCxnSpPr>
          <p:cNvPr id="778" name="Google Shape;778;p104"/>
          <p:cNvCxnSpPr/>
          <p:nvPr/>
        </p:nvCxnSpPr>
        <p:spPr>
          <a:xfrm>
            <a:off x="2858548" y="2470704"/>
            <a:ext cx="2260800" cy="0"/>
          </a:xfrm>
          <a:prstGeom prst="straightConnector1">
            <a:avLst/>
          </a:prstGeom>
          <a:noFill/>
          <a:ln w="19050" cap="flat" cmpd="sng">
            <a:solidFill>
              <a:srgbClr val="0080FF"/>
            </a:solidFill>
            <a:prstDash val="solid"/>
            <a:round/>
            <a:headEnd type="none" w="med" len="med"/>
            <a:tailEnd type="none" w="med" len="med"/>
          </a:ln>
        </p:spPr>
      </p:cxnSp>
      <p:cxnSp>
        <p:nvCxnSpPr>
          <p:cNvPr id="779" name="Google Shape;779;p104"/>
          <p:cNvCxnSpPr/>
          <p:nvPr/>
        </p:nvCxnSpPr>
        <p:spPr>
          <a:xfrm rot="10800000">
            <a:off x="1265134" y="4139594"/>
            <a:ext cx="3861000" cy="0"/>
          </a:xfrm>
          <a:prstGeom prst="straightConnector1">
            <a:avLst/>
          </a:prstGeom>
          <a:noFill/>
          <a:ln w="19050" cap="flat" cmpd="sng">
            <a:solidFill>
              <a:srgbClr val="0080FF"/>
            </a:solidFill>
            <a:prstDash val="solid"/>
            <a:round/>
            <a:headEnd type="none" w="med" len="med"/>
            <a:tailEnd type="none" w="med" len="med"/>
          </a:ln>
        </p:spPr>
      </p:cxnSp>
      <p:sp>
        <p:nvSpPr>
          <p:cNvPr id="780" name="Google Shape;780;p104"/>
          <p:cNvSpPr txBox="1"/>
          <p:nvPr/>
        </p:nvSpPr>
        <p:spPr>
          <a:xfrm>
            <a:off x="5159503" y="2317239"/>
            <a:ext cx="1843200" cy="7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800">
                <a:solidFill>
                  <a:srgbClr val="0080FF"/>
                </a:solidFill>
                <a:latin typeface="Helvetica Neue"/>
                <a:ea typeface="Helvetica Neue"/>
                <a:cs typeface="Helvetica Neue"/>
                <a:sym typeface="Helvetica Neue"/>
              </a:rPr>
              <a:t>parent </a:t>
            </a:r>
            <a:br>
              <a:rPr lang="en" sz="1800">
                <a:solidFill>
                  <a:srgbClr val="0080FF"/>
                </a:solidFill>
                <a:latin typeface="Helvetica Neue"/>
                <a:ea typeface="Helvetica Neue"/>
                <a:cs typeface="Helvetica Neue"/>
                <a:sym typeface="Helvetica Neue"/>
              </a:rPr>
            </a:br>
            <a:r>
              <a:rPr lang="en" sz="1800">
                <a:solidFill>
                  <a:srgbClr val="0080FF"/>
                </a:solidFill>
                <a:latin typeface="Helvetica Neue"/>
                <a:ea typeface="Helvetica Neue"/>
                <a:cs typeface="Helvetica Neue"/>
                <a:sym typeface="Helvetica Neue"/>
              </a:rPr>
              <a:t>element</a:t>
            </a:r>
            <a:endParaRPr sz="1800">
              <a:solidFill>
                <a:srgbClr val="0080FF"/>
              </a:solidFill>
              <a:latin typeface="Helvetica Neue"/>
              <a:ea typeface="Helvetica Neue"/>
              <a:cs typeface="Helvetica Neue"/>
              <a:sym typeface="Helvetica Neue"/>
            </a:endParaRPr>
          </a:p>
        </p:txBody>
      </p:sp>
      <p:cxnSp>
        <p:nvCxnSpPr>
          <p:cNvPr id="781" name="Google Shape;781;p104"/>
          <p:cNvCxnSpPr/>
          <p:nvPr/>
        </p:nvCxnSpPr>
        <p:spPr>
          <a:xfrm>
            <a:off x="5126134" y="2471547"/>
            <a:ext cx="0" cy="1661700"/>
          </a:xfrm>
          <a:prstGeom prst="straightConnector1">
            <a:avLst/>
          </a:prstGeom>
          <a:noFill/>
          <a:ln w="19050" cap="flat" cmpd="sng">
            <a:solidFill>
              <a:srgbClr val="0080FF"/>
            </a:solidFill>
            <a:prstDash val="solid"/>
            <a:round/>
            <a:headEnd type="none" w="med" len="med"/>
            <a:tailEnd type="none" w="med" len="med"/>
          </a:ln>
        </p:spPr>
      </p:cxnSp>
    </p:spTree>
    <p:extLst>
      <p:ext uri="{BB962C8B-B14F-4D97-AF65-F5344CB8AC3E}">
        <p14:creationId xmlns:p14="http://schemas.microsoft.com/office/powerpoint/2010/main" val="2569134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05"/>
          <p:cNvSpPr txBox="1"/>
          <p:nvPr/>
        </p:nvSpPr>
        <p:spPr>
          <a:xfrm>
            <a:off x="230500" y="1257300"/>
            <a:ext cx="8674800" cy="1004700"/>
          </a:xfrm>
          <a:prstGeom prst="rect">
            <a:avLst/>
          </a:prstGeom>
          <a:noFill/>
          <a:ln>
            <a:noFill/>
          </a:ln>
        </p:spPr>
        <p:txBody>
          <a:bodyPr spcFirstLastPara="1" wrap="square" lIns="91425" tIns="91425" rIns="91425" bIns="91425" anchor="t" anchorCtr="0">
            <a:noAutofit/>
          </a:bodyPr>
          <a:lstStyle/>
          <a:p>
            <a:pPr lvl="0">
              <a:lnSpc>
                <a:spcPct val="111600"/>
              </a:lnSpc>
            </a:pPr>
            <a:r>
              <a:rPr lang="zh-CN" altLang="en-US" sz="2400" dirty="0">
                <a:solidFill>
                  <a:schemeClr val="dk1"/>
                </a:solidFill>
                <a:latin typeface="Helvetica Neue"/>
                <a:ea typeface="Helvetica Neue"/>
                <a:cs typeface="Helvetica Neue"/>
                <a:sym typeface="Helvetica Neue"/>
              </a:rPr>
              <a:t>要打开</a:t>
            </a:r>
            <a:r>
              <a:rPr lang="en-US" sz="2400" dirty="0">
                <a:solidFill>
                  <a:schemeClr val="dk1"/>
                </a:solidFill>
                <a:latin typeface="Helvetica Neue"/>
                <a:ea typeface="Helvetica Neue"/>
                <a:cs typeface="Helvetica Neue"/>
                <a:sym typeface="Helvetica Neue"/>
              </a:rPr>
              <a:t>flexbox，</a:t>
            </a:r>
            <a:r>
              <a:rPr lang="zh-CN" altLang="en-US" sz="2400" dirty="0">
                <a:solidFill>
                  <a:schemeClr val="dk1"/>
                </a:solidFill>
                <a:latin typeface="Helvetica Neue"/>
                <a:ea typeface="Helvetica Neue"/>
                <a:cs typeface="Helvetica Neue"/>
                <a:sym typeface="Helvetica Neue"/>
              </a:rPr>
              <a:t>请使用属性</a:t>
            </a:r>
            <a:r>
              <a:rPr lang="en-US" sz="2400" dirty="0">
                <a:solidFill>
                  <a:schemeClr val="dk1"/>
                </a:solidFill>
                <a:latin typeface="Helvetica Neue"/>
                <a:ea typeface="Helvetica Neue"/>
                <a:cs typeface="Helvetica Neue"/>
                <a:sym typeface="Helvetica Neue"/>
              </a:rPr>
              <a:t>display</a:t>
            </a:r>
            <a:r>
              <a:rPr lang="zh-CN" altLang="en-US" sz="2400" dirty="0">
                <a:solidFill>
                  <a:schemeClr val="dk1"/>
                </a:solidFill>
                <a:latin typeface="Helvetica Neue"/>
                <a:ea typeface="Helvetica Neue"/>
                <a:cs typeface="Helvetica Neue"/>
                <a:sym typeface="Helvetica Neue"/>
              </a:rPr>
              <a:t>和值</a:t>
            </a:r>
            <a:r>
              <a:rPr lang="en-US" sz="2400" dirty="0">
                <a:solidFill>
                  <a:schemeClr val="dk1"/>
                </a:solidFill>
                <a:latin typeface="Helvetica Neue"/>
                <a:ea typeface="Helvetica Neue"/>
                <a:cs typeface="Helvetica Neue"/>
                <a:sym typeface="Helvetica Neue"/>
              </a:rPr>
              <a:t>flex</a:t>
            </a:r>
            <a:r>
              <a:rPr lang="zh-CN" altLang="en-US" sz="2400" dirty="0">
                <a:solidFill>
                  <a:schemeClr val="dk1"/>
                </a:solidFill>
                <a:latin typeface="Helvetica Neue"/>
                <a:ea typeface="Helvetica Neue"/>
                <a:cs typeface="Helvetica Neue"/>
                <a:sym typeface="Helvetica Neue"/>
              </a:rPr>
              <a:t>为父元素创建</a:t>
            </a:r>
            <a:r>
              <a:rPr lang="en-US" sz="2400" dirty="0">
                <a:solidFill>
                  <a:schemeClr val="dk1"/>
                </a:solidFill>
                <a:latin typeface="Helvetica Neue"/>
                <a:ea typeface="Helvetica Neue"/>
                <a:cs typeface="Helvetica Neue"/>
                <a:sym typeface="Helvetica Neue"/>
              </a:rPr>
              <a:t>CSS</a:t>
            </a:r>
            <a:r>
              <a:rPr lang="zh-CN" altLang="en-US" sz="2400" dirty="0">
                <a:solidFill>
                  <a:schemeClr val="dk1"/>
                </a:solidFill>
                <a:latin typeface="Helvetica Neue"/>
                <a:ea typeface="Helvetica Neue"/>
                <a:cs typeface="Helvetica Neue"/>
                <a:sym typeface="Helvetica Neue"/>
              </a:rPr>
              <a:t>规则。</a:t>
            </a:r>
            <a:endParaRPr sz="2400" dirty="0">
              <a:solidFill>
                <a:schemeClr val="dk1"/>
              </a:solidFill>
              <a:latin typeface="Helvetica Neue"/>
              <a:ea typeface="Helvetica Neue"/>
              <a:cs typeface="Helvetica Neue"/>
              <a:sym typeface="Helvetica Neue"/>
            </a:endParaRPr>
          </a:p>
        </p:txBody>
      </p:sp>
      <p:sp>
        <p:nvSpPr>
          <p:cNvPr id="787" name="Google Shape;787;p10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Helvetica Neue"/>
                <a:ea typeface="Helvetica Neue"/>
                <a:cs typeface="Helvetica Neue"/>
                <a:sym typeface="Helvetica Neue"/>
              </a:rPr>
              <a:t>Using Flexbox										 </a:t>
            </a:r>
            <a:endParaRPr>
              <a:latin typeface="Helvetica Neue"/>
              <a:ea typeface="Helvetica Neue"/>
              <a:cs typeface="Helvetica Neue"/>
              <a:sym typeface="Helvetica Neue"/>
            </a:endParaRPr>
          </a:p>
        </p:txBody>
      </p:sp>
      <p:sp>
        <p:nvSpPr>
          <p:cNvPr id="788" name="Google Shape;788;p105"/>
          <p:cNvSpPr txBox="1"/>
          <p:nvPr/>
        </p:nvSpPr>
        <p:spPr>
          <a:xfrm>
            <a:off x="532950" y="2725200"/>
            <a:ext cx="3898800" cy="1906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 sz="1800" dirty="0">
                <a:solidFill>
                  <a:srgbClr val="15C2D2"/>
                </a:solidFill>
                <a:latin typeface="Consolas"/>
                <a:ea typeface="Consolas"/>
                <a:cs typeface="Consolas"/>
                <a:sym typeface="Consolas"/>
              </a:rPr>
              <a:t>&lt;div class=“parent”&gt;</a:t>
            </a:r>
            <a:br>
              <a:rPr lang="en" sz="1800" dirty="0">
                <a:solidFill>
                  <a:srgbClr val="3F3B39"/>
                </a:solidFill>
                <a:latin typeface="Consolas"/>
                <a:ea typeface="Consolas"/>
                <a:cs typeface="Consolas"/>
                <a:sym typeface="Consolas"/>
              </a:rPr>
            </a:br>
            <a:r>
              <a:rPr lang="zh-CN" altLang="en-US" sz="1800">
                <a:solidFill>
                  <a:srgbClr val="3F3B39"/>
                </a:solidFill>
                <a:latin typeface="Consolas"/>
                <a:ea typeface="Consolas"/>
                <a:cs typeface="Consolas"/>
                <a:sym typeface="Consolas"/>
              </a:rPr>
              <a:t>    </a:t>
            </a:r>
            <a:r>
              <a:rPr lang="en" sz="1800">
                <a:latin typeface="Consolas"/>
                <a:ea typeface="Consolas"/>
                <a:cs typeface="Consolas"/>
                <a:sym typeface="Consolas"/>
              </a:rPr>
              <a:t>&lt;div class= "child"&gt;</a:t>
            </a:r>
            <a:endParaRPr sz="1800" dirty="0">
              <a:latin typeface="Consolas"/>
              <a:ea typeface="Consolas"/>
              <a:cs typeface="Consolas"/>
              <a:sym typeface="Consolas"/>
            </a:endParaRPr>
          </a:p>
          <a:p>
            <a:pPr marL="457200" lvl="0" indent="0" algn="l" rtl="0">
              <a:lnSpc>
                <a:spcPct val="111600"/>
              </a:lnSpc>
              <a:spcBef>
                <a:spcPts val="0"/>
              </a:spcBef>
              <a:spcAft>
                <a:spcPts val="0"/>
              </a:spcAft>
              <a:buNone/>
            </a:pPr>
            <a:r>
              <a:rPr lang="en" sz="1800" dirty="0">
                <a:latin typeface="Consolas"/>
                <a:ea typeface="Consolas"/>
                <a:cs typeface="Consolas"/>
                <a:sym typeface="Consolas"/>
              </a:rPr>
              <a:t>&lt;/div&gt;</a:t>
            </a:r>
            <a:endParaRPr sz="1800" dirty="0">
              <a:latin typeface="Consolas"/>
              <a:ea typeface="Consolas"/>
              <a:cs typeface="Consolas"/>
              <a:sym typeface="Consolas"/>
            </a:endParaRPr>
          </a:p>
          <a:p>
            <a:pPr marL="457200" lvl="0" indent="0" algn="l" rtl="0">
              <a:lnSpc>
                <a:spcPct val="111600"/>
              </a:lnSpc>
              <a:spcBef>
                <a:spcPts val="0"/>
              </a:spcBef>
              <a:spcAft>
                <a:spcPts val="0"/>
              </a:spcAft>
              <a:buNone/>
            </a:pPr>
            <a:r>
              <a:rPr lang="en" sz="1800" dirty="0">
                <a:latin typeface="Consolas"/>
                <a:ea typeface="Consolas"/>
                <a:cs typeface="Consolas"/>
                <a:sym typeface="Consolas"/>
              </a:rPr>
              <a:t>&lt;div class="child"&gt;</a:t>
            </a:r>
            <a:endParaRPr sz="1800" dirty="0">
              <a:latin typeface="Consolas"/>
              <a:ea typeface="Consolas"/>
              <a:cs typeface="Consolas"/>
              <a:sym typeface="Consolas"/>
            </a:endParaRPr>
          </a:p>
          <a:p>
            <a:pPr marL="457200" lvl="0" indent="0" algn="l" rtl="0">
              <a:lnSpc>
                <a:spcPct val="111600"/>
              </a:lnSpc>
              <a:spcBef>
                <a:spcPts val="0"/>
              </a:spcBef>
              <a:spcAft>
                <a:spcPts val="0"/>
              </a:spcAft>
              <a:buNone/>
            </a:pPr>
            <a:r>
              <a:rPr lang="en" sz="1800" dirty="0">
                <a:latin typeface="Consolas"/>
                <a:ea typeface="Consolas"/>
                <a:cs typeface="Consolas"/>
                <a:sym typeface="Consolas"/>
              </a:rPr>
              <a:t>&lt;/div&gt;</a:t>
            </a:r>
            <a:endParaRPr sz="1800" dirty="0">
              <a:latin typeface="Consolas"/>
              <a:ea typeface="Consolas"/>
              <a:cs typeface="Consolas"/>
              <a:sym typeface="Consolas"/>
            </a:endParaRPr>
          </a:p>
          <a:p>
            <a:pPr marL="0" lvl="0" indent="0" algn="l" rtl="0">
              <a:lnSpc>
                <a:spcPct val="111600"/>
              </a:lnSpc>
              <a:spcBef>
                <a:spcPts val="0"/>
              </a:spcBef>
              <a:spcAft>
                <a:spcPts val="0"/>
              </a:spcAft>
              <a:buNone/>
            </a:pPr>
            <a:r>
              <a:rPr lang="en" sz="1800" dirty="0">
                <a:solidFill>
                  <a:srgbClr val="15C2D2"/>
                </a:solidFill>
                <a:latin typeface="Consolas"/>
                <a:ea typeface="Consolas"/>
                <a:cs typeface="Consolas"/>
                <a:sym typeface="Consolas"/>
              </a:rPr>
              <a:t>&lt;/div&gt;</a:t>
            </a:r>
            <a:endParaRPr sz="1800" dirty="0">
              <a:solidFill>
                <a:srgbClr val="15C2D2"/>
              </a:solidFill>
              <a:latin typeface="Consolas"/>
              <a:ea typeface="Consolas"/>
              <a:cs typeface="Consolas"/>
              <a:sym typeface="Consolas"/>
            </a:endParaRPr>
          </a:p>
        </p:txBody>
      </p:sp>
      <p:sp>
        <p:nvSpPr>
          <p:cNvPr id="789" name="Google Shape;789;p105"/>
          <p:cNvSpPr txBox="1"/>
          <p:nvPr/>
        </p:nvSpPr>
        <p:spPr>
          <a:xfrm>
            <a:off x="4716350" y="2725200"/>
            <a:ext cx="3784800" cy="1321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r>
              <a:rPr lang="en" sz="1800">
                <a:solidFill>
                  <a:srgbClr val="15C2D2"/>
                </a:solidFill>
                <a:latin typeface="Consolas"/>
                <a:ea typeface="Consolas"/>
                <a:cs typeface="Consolas"/>
                <a:sym typeface="Consolas"/>
              </a:rPr>
              <a:t>.parent</a:t>
            </a:r>
            <a:r>
              <a:rPr lang="en" sz="1800">
                <a:solidFill>
                  <a:srgbClr val="434343"/>
                </a:solidFill>
                <a:latin typeface="Consolas"/>
                <a:ea typeface="Consolas"/>
                <a:cs typeface="Consolas"/>
                <a:sym typeface="Consolas"/>
              </a:rPr>
              <a:t> </a:t>
            </a: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lnSpc>
                <a:spcPct val="111600"/>
              </a:lnSpc>
              <a:spcBef>
                <a:spcPts val="0"/>
              </a:spcBef>
              <a:spcAft>
                <a:spcPts val="0"/>
              </a:spcAft>
              <a:buNone/>
            </a:pPr>
            <a:r>
              <a:rPr lang="en" sz="1800">
                <a:solidFill>
                  <a:srgbClr val="EF5330"/>
                </a:solidFill>
                <a:latin typeface="Consolas"/>
                <a:ea typeface="Consolas"/>
                <a:cs typeface="Consolas"/>
                <a:sym typeface="Consolas"/>
              </a:rPr>
              <a:t>	</a:t>
            </a:r>
            <a:r>
              <a:rPr lang="en" sz="1800">
                <a:solidFill>
                  <a:srgbClr val="FFAA7B"/>
                </a:solidFill>
                <a:latin typeface="Consolas"/>
                <a:ea typeface="Consolas"/>
                <a:cs typeface="Consolas"/>
                <a:sym typeface="Consolas"/>
              </a:rPr>
              <a:t>display</a:t>
            </a:r>
            <a:r>
              <a:rPr lang="en" sz="1800">
                <a:solidFill>
                  <a:srgbClr val="EF5330"/>
                </a:solidFill>
                <a:latin typeface="Consolas"/>
                <a:ea typeface="Consolas"/>
                <a:cs typeface="Consolas"/>
                <a:sym typeface="Consolas"/>
              </a:rPr>
              <a:t>: </a:t>
            </a:r>
            <a:r>
              <a:rPr lang="en" sz="1800">
                <a:solidFill>
                  <a:srgbClr val="FFAA7B"/>
                </a:solidFill>
                <a:latin typeface="Consolas"/>
                <a:ea typeface="Consolas"/>
                <a:cs typeface="Consolas"/>
                <a:sym typeface="Consolas"/>
              </a:rPr>
              <a:t>flex</a:t>
            </a:r>
            <a:r>
              <a:rPr lang="en" sz="1800">
                <a:solidFill>
                  <a:srgbClr val="EF5330"/>
                </a:solidFill>
                <a:latin typeface="Consolas"/>
                <a:ea typeface="Consolas"/>
                <a:cs typeface="Consolas"/>
                <a:sym typeface="Consolas"/>
              </a:rPr>
              <a:t>;</a:t>
            </a:r>
            <a:endParaRPr sz="1800">
              <a:solidFill>
                <a:srgbClr val="EF5330"/>
              </a:solidFill>
              <a:latin typeface="Consolas"/>
              <a:ea typeface="Consolas"/>
              <a:cs typeface="Consolas"/>
              <a:sym typeface="Consolas"/>
            </a:endParaRPr>
          </a:p>
          <a:p>
            <a:pPr marL="0" lvl="0" indent="0" algn="l" rtl="0">
              <a:lnSpc>
                <a:spcPct val="111600"/>
              </a:lnSpc>
              <a:spcBef>
                <a:spcPts val="0"/>
              </a:spcBef>
              <a:spcAft>
                <a:spcPts val="0"/>
              </a:spcAft>
              <a:buNone/>
            </a:pPr>
            <a:r>
              <a:rPr lang="en" sz="1800">
                <a:latin typeface="Consolas"/>
                <a:ea typeface="Consolas"/>
                <a:cs typeface="Consolas"/>
                <a:sym typeface="Consolas"/>
              </a:rPr>
              <a:t>}</a:t>
            </a:r>
            <a:endParaRPr sz="1800">
              <a:latin typeface="Consolas"/>
              <a:ea typeface="Consolas"/>
              <a:cs typeface="Consolas"/>
              <a:sym typeface="Consolas"/>
            </a:endParaRPr>
          </a:p>
        </p:txBody>
      </p:sp>
      <p:sp>
        <p:nvSpPr>
          <p:cNvPr id="790" name="Google Shape;790;p105"/>
          <p:cNvSpPr txBox="1"/>
          <p:nvPr/>
        </p:nvSpPr>
        <p:spPr>
          <a:xfrm>
            <a:off x="532950" y="2199750"/>
            <a:ext cx="10911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u="sng">
                <a:latin typeface="Helvetica Neue"/>
                <a:ea typeface="Helvetica Neue"/>
                <a:cs typeface="Helvetica Neue"/>
                <a:sym typeface="Helvetica Neue"/>
              </a:rPr>
              <a:t>HTML</a:t>
            </a:r>
            <a:endParaRPr sz="2400" u="sng">
              <a:latin typeface="Helvetica Neue"/>
              <a:ea typeface="Helvetica Neue"/>
              <a:cs typeface="Helvetica Neue"/>
              <a:sym typeface="Helvetica Neue"/>
            </a:endParaRPr>
          </a:p>
        </p:txBody>
      </p:sp>
      <p:sp>
        <p:nvSpPr>
          <p:cNvPr id="791" name="Google Shape;791;p105"/>
          <p:cNvSpPr txBox="1"/>
          <p:nvPr/>
        </p:nvSpPr>
        <p:spPr>
          <a:xfrm>
            <a:off x="4571850" y="2199750"/>
            <a:ext cx="10911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Helvetica Neue"/>
                <a:ea typeface="Helvetica Neue"/>
                <a:cs typeface="Helvetica Neue"/>
                <a:sym typeface="Helvetica Neue"/>
              </a:rPr>
              <a:t>CSS</a:t>
            </a:r>
            <a:endParaRPr sz="2400" u="sng">
              <a:latin typeface="Helvetica Neue"/>
              <a:ea typeface="Helvetica Neue"/>
              <a:cs typeface="Helvetica Neue"/>
              <a:sym typeface="Helvetica Neue"/>
            </a:endParaRPr>
          </a:p>
        </p:txBody>
      </p:sp>
      <p:pic>
        <p:nvPicPr>
          <p:cNvPr id="792" name="Google Shape;792;p105"/>
          <p:cNvPicPr preferRelativeResize="0"/>
          <p:nvPr/>
        </p:nvPicPr>
        <p:blipFill>
          <a:blip r:embed="rId3">
            <a:alphaModFix/>
          </a:blip>
          <a:stretch>
            <a:fillRect/>
          </a:stretch>
        </p:blipFill>
        <p:spPr>
          <a:xfrm>
            <a:off x="8306250" y="184500"/>
            <a:ext cx="609600" cy="609600"/>
          </a:xfrm>
          <a:prstGeom prst="rect">
            <a:avLst/>
          </a:prstGeom>
          <a:noFill/>
          <a:ln>
            <a:noFill/>
          </a:ln>
        </p:spPr>
      </p:pic>
    </p:spTree>
    <p:extLst>
      <p:ext uri="{BB962C8B-B14F-4D97-AF65-F5344CB8AC3E}">
        <p14:creationId xmlns:p14="http://schemas.microsoft.com/office/powerpoint/2010/main" val="2340447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6"/>
          <p:cNvSpPr txBox="1">
            <a:spLocks noGrp="1"/>
          </p:cNvSpPr>
          <p:nvPr>
            <p:ph type="subTitle" idx="1"/>
          </p:nvPr>
        </p:nvSpPr>
        <p:spPr>
          <a:xfrm>
            <a:off x="208200" y="1838600"/>
            <a:ext cx="2306400" cy="279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Helvetica Neue"/>
                <a:ea typeface="Helvetica Neue"/>
                <a:cs typeface="Helvetica Neue"/>
                <a:sym typeface="Helvetica Neue"/>
              </a:rPr>
              <a:t>display: flex;</a:t>
            </a:r>
            <a:endParaRPr sz="1800" b="1" dirty="0">
              <a:latin typeface="Helvetica Neue"/>
              <a:ea typeface="Helvetica Neue"/>
              <a:cs typeface="Helvetica Neue"/>
              <a:sym typeface="Helvetica Neue"/>
            </a:endParaRPr>
          </a:p>
          <a:p>
            <a:pPr marL="0" lvl="0" indent="0">
              <a:spcBef>
                <a:spcPts val="1000"/>
              </a:spcBef>
              <a:buClr>
                <a:schemeClr val="dk1"/>
              </a:buClr>
              <a:buSzPts val="1100"/>
              <a:buNone/>
            </a:pPr>
            <a:r>
              <a:rPr lang="zh-CN" altLang="en-US" dirty="0">
                <a:solidFill>
                  <a:schemeClr val="dk1"/>
                </a:solidFill>
              </a:rPr>
              <a:t>将父元素的显示属性设置为</a:t>
            </a:r>
            <a:r>
              <a:rPr lang="en-US" dirty="0">
                <a:solidFill>
                  <a:schemeClr val="dk1"/>
                </a:solidFill>
              </a:rPr>
              <a:t>flex</a:t>
            </a:r>
            <a:r>
              <a:rPr lang="zh-CN" altLang="en-US" dirty="0">
                <a:solidFill>
                  <a:schemeClr val="dk1"/>
                </a:solidFill>
              </a:rPr>
              <a:t>时，子元素将水平对齐。</a:t>
            </a:r>
            <a:endParaRPr sz="1800" dirty="0">
              <a:solidFill>
                <a:schemeClr val="dk1"/>
              </a:solidFill>
              <a:latin typeface="Helvetica Neue"/>
              <a:ea typeface="Helvetica Neue"/>
              <a:cs typeface="Helvetica Neue"/>
              <a:sym typeface="Helvetica Neue"/>
            </a:endParaRPr>
          </a:p>
          <a:p>
            <a:pPr marL="0" marR="0" lvl="0" indent="0" algn="l" rtl="0">
              <a:lnSpc>
                <a:spcPct val="100000"/>
              </a:lnSpc>
              <a:spcBef>
                <a:spcPts val="1000"/>
              </a:spcBef>
              <a:spcAft>
                <a:spcPts val="0"/>
              </a:spcAft>
              <a:buNone/>
            </a:pPr>
            <a:endParaRPr sz="18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pic>
        <p:nvPicPr>
          <p:cNvPr id="798" name="Google Shape;798;p106"/>
          <p:cNvPicPr preferRelativeResize="0"/>
          <p:nvPr/>
        </p:nvPicPr>
        <p:blipFill>
          <a:blip r:embed="rId3">
            <a:alphaModFix/>
          </a:blip>
          <a:stretch>
            <a:fillRect/>
          </a:stretch>
        </p:blipFill>
        <p:spPr>
          <a:xfrm>
            <a:off x="3259825" y="877825"/>
            <a:ext cx="5330949" cy="2703775"/>
          </a:xfrm>
          <a:prstGeom prst="rect">
            <a:avLst/>
          </a:prstGeom>
          <a:noFill/>
          <a:ln>
            <a:noFill/>
          </a:ln>
        </p:spPr>
      </p:pic>
    </p:spTree>
    <p:extLst>
      <p:ext uri="{BB962C8B-B14F-4D97-AF65-F5344CB8AC3E}">
        <p14:creationId xmlns:p14="http://schemas.microsoft.com/office/powerpoint/2010/main" val="112816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107"/>
          <p:cNvSpPr txBox="1"/>
          <p:nvPr/>
        </p:nvSpPr>
        <p:spPr>
          <a:xfrm>
            <a:off x="230500" y="1257300"/>
            <a:ext cx="8682900" cy="942300"/>
          </a:xfrm>
          <a:prstGeom prst="rect">
            <a:avLst/>
          </a:prstGeom>
          <a:noFill/>
          <a:ln>
            <a:noFill/>
          </a:ln>
        </p:spPr>
        <p:txBody>
          <a:bodyPr spcFirstLastPara="1" wrap="square" lIns="91425" tIns="91425" rIns="91425" bIns="91425" anchor="t" anchorCtr="0">
            <a:noAutofit/>
          </a:bodyPr>
          <a:lstStyle/>
          <a:p>
            <a:pPr lvl="0"/>
            <a:r>
              <a:rPr lang="zh-CN" altLang="en-US" sz="2400" dirty="0">
                <a:latin typeface="Helvetica Neue"/>
                <a:ea typeface="Helvetica Neue"/>
                <a:cs typeface="Helvetica Neue"/>
                <a:sym typeface="Helvetica Neue"/>
              </a:rPr>
              <a:t>现在我们启用了</a:t>
            </a:r>
            <a:r>
              <a:rPr lang="en-US" sz="2400" dirty="0">
                <a:latin typeface="Helvetica Neue"/>
                <a:ea typeface="Helvetica Neue"/>
                <a:cs typeface="Helvetica Neue"/>
                <a:sym typeface="Helvetica Neue"/>
              </a:rPr>
              <a:t>flexbox，</a:t>
            </a:r>
            <a:r>
              <a:rPr lang="zh-CN" altLang="en-US" sz="2400" dirty="0">
                <a:latin typeface="Helvetica Neue"/>
                <a:ea typeface="Helvetica Neue"/>
                <a:cs typeface="Helvetica Neue"/>
                <a:sym typeface="Helvetica Neue"/>
              </a:rPr>
              <a:t>我们可以告诉子元素如何使用</a:t>
            </a:r>
            <a:r>
              <a:rPr lang="en-US" sz="2400" dirty="0">
                <a:latin typeface="Helvetica Neue"/>
                <a:ea typeface="Helvetica Neue"/>
                <a:cs typeface="Helvetica Neue"/>
                <a:sym typeface="Helvetica Neue"/>
              </a:rPr>
              <a:t>justify-content</a:t>
            </a:r>
            <a:r>
              <a:rPr lang="zh-CN" altLang="en-US" sz="2400" dirty="0">
                <a:latin typeface="Helvetica Neue"/>
                <a:ea typeface="Helvetica Neue"/>
                <a:cs typeface="Helvetica Neue"/>
                <a:sym typeface="Helvetica Neue"/>
              </a:rPr>
              <a:t>在页面上对齐自己。</a:t>
            </a:r>
            <a:endParaRPr sz="2400" dirty="0">
              <a:latin typeface="Helvetica Neue"/>
              <a:ea typeface="Helvetica Neue"/>
              <a:cs typeface="Helvetica Neue"/>
              <a:sym typeface="Helvetica Neue"/>
            </a:endParaRPr>
          </a:p>
        </p:txBody>
      </p:sp>
      <p:sp>
        <p:nvSpPr>
          <p:cNvPr id="804" name="Google Shape;804;p10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latin typeface="Helvetica Neue"/>
                <a:ea typeface="Helvetica Neue"/>
                <a:cs typeface="Helvetica Neue"/>
                <a:sym typeface="Helvetica Neue"/>
              </a:rPr>
              <a:t>Using Flexbox										 </a:t>
            </a:r>
            <a:endParaRPr>
              <a:latin typeface="Helvetica Neue"/>
              <a:ea typeface="Helvetica Neue"/>
              <a:cs typeface="Helvetica Neue"/>
              <a:sym typeface="Helvetica Neue"/>
            </a:endParaRPr>
          </a:p>
        </p:txBody>
      </p:sp>
      <p:sp>
        <p:nvSpPr>
          <p:cNvPr id="805" name="Google Shape;805;p107"/>
          <p:cNvSpPr txBox="1"/>
          <p:nvPr/>
        </p:nvSpPr>
        <p:spPr>
          <a:xfrm>
            <a:off x="532950" y="2572800"/>
            <a:ext cx="3898800" cy="1906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&lt;div class="parent"&gt;</a:t>
            </a:r>
            <a:br>
              <a:rPr lang="en" sz="1800">
                <a:latin typeface="Consolas"/>
                <a:ea typeface="Consolas"/>
                <a:cs typeface="Consolas"/>
                <a:sym typeface="Consolas"/>
              </a:rPr>
            </a:br>
            <a:r>
              <a:rPr lang="en" sz="1800">
                <a:latin typeface="Consolas"/>
                <a:ea typeface="Consolas"/>
                <a:cs typeface="Consolas"/>
                <a:sym typeface="Consolas"/>
              </a:rPr>
              <a:t>	&lt;div class="child"&gt;</a:t>
            </a:r>
            <a:endParaRPr sz="1800">
              <a:latin typeface="Consolas"/>
              <a:ea typeface="Consolas"/>
              <a:cs typeface="Consolas"/>
              <a:sym typeface="Consolas"/>
            </a:endParaRPr>
          </a:p>
          <a:p>
            <a:pPr marL="45720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&lt;/div&gt;</a:t>
            </a:r>
            <a:endParaRPr sz="1800">
              <a:latin typeface="Consolas"/>
              <a:ea typeface="Consolas"/>
              <a:cs typeface="Consolas"/>
              <a:sym typeface="Consolas"/>
            </a:endParaRPr>
          </a:p>
          <a:p>
            <a:pPr marL="45720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&lt;div class="child"&gt;</a:t>
            </a:r>
            <a:endParaRPr sz="1800">
              <a:latin typeface="Consolas"/>
              <a:ea typeface="Consolas"/>
              <a:cs typeface="Consolas"/>
              <a:sym typeface="Consolas"/>
            </a:endParaRPr>
          </a:p>
          <a:p>
            <a:pPr marL="45720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&lt;/div&gt;</a:t>
            </a:r>
            <a:endParaRPr sz="1800">
              <a:latin typeface="Consolas"/>
              <a:ea typeface="Consolas"/>
              <a:cs typeface="Consolas"/>
              <a:sym typeface="Consolas"/>
            </a:endParaRPr>
          </a:p>
          <a:p>
            <a:pPr marL="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&lt;/div&gt;</a:t>
            </a:r>
            <a:endParaRPr sz="1800">
              <a:latin typeface="Consolas"/>
              <a:ea typeface="Consolas"/>
              <a:cs typeface="Consolas"/>
              <a:sym typeface="Consolas"/>
            </a:endParaRPr>
          </a:p>
        </p:txBody>
      </p:sp>
      <p:sp>
        <p:nvSpPr>
          <p:cNvPr id="806" name="Google Shape;806;p107"/>
          <p:cNvSpPr txBox="1"/>
          <p:nvPr/>
        </p:nvSpPr>
        <p:spPr>
          <a:xfrm>
            <a:off x="4716350" y="2572800"/>
            <a:ext cx="3784800" cy="1321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.parent {</a:t>
            </a:r>
            <a:endParaRPr sz="1800">
              <a:latin typeface="Consolas"/>
              <a:ea typeface="Consolas"/>
              <a:cs typeface="Consolas"/>
              <a:sym typeface="Consolas"/>
            </a:endParaRPr>
          </a:p>
          <a:p>
            <a:pPr marL="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	display: flex;</a:t>
            </a:r>
            <a:endParaRPr sz="1800">
              <a:latin typeface="Consolas"/>
              <a:ea typeface="Consolas"/>
              <a:cs typeface="Consolas"/>
              <a:sym typeface="Consolas"/>
            </a:endParaRPr>
          </a:p>
          <a:p>
            <a:pPr marL="0" lvl="0" indent="0" algn="l" rtl="0">
              <a:lnSpc>
                <a:spcPct val="111600"/>
              </a:lnSpc>
              <a:spcBef>
                <a:spcPts val="0"/>
              </a:spcBef>
              <a:spcAft>
                <a:spcPts val="0"/>
              </a:spcAft>
              <a:buClr>
                <a:schemeClr val="dk1"/>
              </a:buClr>
              <a:buSzPts val="1100"/>
              <a:buFont typeface="Arial"/>
              <a:buNone/>
            </a:pPr>
            <a:r>
              <a:rPr lang="en" sz="1800">
                <a:solidFill>
                  <a:srgbClr val="EF5330"/>
                </a:solidFill>
                <a:latin typeface="Consolas"/>
                <a:ea typeface="Consolas"/>
                <a:cs typeface="Consolas"/>
                <a:sym typeface="Consolas"/>
              </a:rPr>
              <a:t>	</a:t>
            </a:r>
            <a:r>
              <a:rPr lang="en" sz="1800" b="1" u="sng">
                <a:solidFill>
                  <a:srgbClr val="FFAA7B"/>
                </a:solidFill>
                <a:latin typeface="Consolas"/>
                <a:ea typeface="Consolas"/>
                <a:cs typeface="Consolas"/>
                <a:sym typeface="Consolas"/>
              </a:rPr>
              <a:t>justify-content</a:t>
            </a:r>
            <a:r>
              <a:rPr lang="en" sz="1800">
                <a:latin typeface="Consolas"/>
                <a:ea typeface="Consolas"/>
                <a:cs typeface="Consolas"/>
                <a:sym typeface="Consolas"/>
              </a:rPr>
              <a:t>:</a:t>
            </a:r>
            <a:r>
              <a:rPr lang="en" sz="1800">
                <a:solidFill>
                  <a:srgbClr val="EF5330"/>
                </a:solidFill>
                <a:latin typeface="Consolas"/>
                <a:ea typeface="Consolas"/>
                <a:cs typeface="Consolas"/>
                <a:sym typeface="Consolas"/>
              </a:rPr>
              <a:t> </a:t>
            </a:r>
            <a:r>
              <a:rPr lang="en" sz="1800" b="1" u="sng">
                <a:solidFill>
                  <a:srgbClr val="FFAA7B"/>
                </a:solidFill>
                <a:latin typeface="Consolas"/>
                <a:ea typeface="Consolas"/>
                <a:cs typeface="Consolas"/>
                <a:sym typeface="Consolas"/>
              </a:rPr>
              <a:t>center</a:t>
            </a:r>
            <a:r>
              <a:rPr lang="en" sz="1800">
                <a:latin typeface="Consolas"/>
                <a:ea typeface="Consolas"/>
                <a:cs typeface="Consolas"/>
                <a:sym typeface="Consolas"/>
              </a:rPr>
              <a:t>;</a:t>
            </a:r>
            <a:r>
              <a:rPr lang="en" sz="1800">
                <a:solidFill>
                  <a:srgbClr val="EF5330"/>
                </a:solidFill>
                <a:latin typeface="Consolas"/>
                <a:ea typeface="Consolas"/>
                <a:cs typeface="Consolas"/>
                <a:sym typeface="Consolas"/>
              </a:rPr>
              <a:t> </a:t>
            </a:r>
            <a:endParaRPr sz="1800">
              <a:solidFill>
                <a:srgbClr val="EF5330"/>
              </a:solidFill>
              <a:latin typeface="Consolas"/>
              <a:ea typeface="Consolas"/>
              <a:cs typeface="Consolas"/>
              <a:sym typeface="Consolas"/>
            </a:endParaRPr>
          </a:p>
          <a:p>
            <a:pPr marL="0" lvl="0" indent="0" algn="l" rtl="0">
              <a:lnSpc>
                <a:spcPct val="111600"/>
              </a:lnSpc>
              <a:spcBef>
                <a:spcPts val="0"/>
              </a:spcBef>
              <a:spcAft>
                <a:spcPts val="0"/>
              </a:spcAft>
              <a:buClr>
                <a:schemeClr val="dk1"/>
              </a:buClr>
              <a:buSzPts val="1100"/>
              <a:buFont typeface="Arial"/>
              <a:buNone/>
            </a:pPr>
            <a:r>
              <a:rPr lang="en" sz="1800">
                <a:latin typeface="Consolas"/>
                <a:ea typeface="Consolas"/>
                <a:cs typeface="Consolas"/>
                <a:sym typeface="Consolas"/>
              </a:rPr>
              <a:t>}</a:t>
            </a:r>
            <a:endParaRPr sz="1800">
              <a:latin typeface="Consolas"/>
              <a:ea typeface="Consolas"/>
              <a:cs typeface="Consolas"/>
              <a:sym typeface="Consolas"/>
            </a:endParaRPr>
          </a:p>
          <a:p>
            <a:pPr marL="0" lvl="0" indent="0" algn="l" rtl="0">
              <a:lnSpc>
                <a:spcPct val="111600"/>
              </a:lnSpc>
              <a:spcBef>
                <a:spcPts val="0"/>
              </a:spcBef>
              <a:spcAft>
                <a:spcPts val="0"/>
              </a:spcAft>
              <a:buNone/>
            </a:pPr>
            <a:endParaRPr sz="1800">
              <a:solidFill>
                <a:srgbClr val="15C2D2"/>
              </a:solidFill>
              <a:latin typeface="Helvetica Neue"/>
              <a:ea typeface="Helvetica Neue"/>
              <a:cs typeface="Helvetica Neue"/>
              <a:sym typeface="Helvetica Neue"/>
            </a:endParaRPr>
          </a:p>
        </p:txBody>
      </p:sp>
      <p:sp>
        <p:nvSpPr>
          <p:cNvPr id="807" name="Google Shape;807;p107"/>
          <p:cNvSpPr txBox="1"/>
          <p:nvPr/>
        </p:nvSpPr>
        <p:spPr>
          <a:xfrm>
            <a:off x="532950" y="2047350"/>
            <a:ext cx="10911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u="sng">
                <a:latin typeface="Helvetica Neue"/>
                <a:ea typeface="Helvetica Neue"/>
                <a:cs typeface="Helvetica Neue"/>
                <a:sym typeface="Helvetica Neue"/>
              </a:rPr>
              <a:t>HTML</a:t>
            </a:r>
            <a:endParaRPr sz="2400" u="sng">
              <a:latin typeface="Helvetica Neue"/>
              <a:ea typeface="Helvetica Neue"/>
              <a:cs typeface="Helvetica Neue"/>
              <a:sym typeface="Helvetica Neue"/>
            </a:endParaRPr>
          </a:p>
        </p:txBody>
      </p:sp>
      <p:sp>
        <p:nvSpPr>
          <p:cNvPr id="808" name="Google Shape;808;p107"/>
          <p:cNvSpPr txBox="1"/>
          <p:nvPr/>
        </p:nvSpPr>
        <p:spPr>
          <a:xfrm>
            <a:off x="4716350" y="2047350"/>
            <a:ext cx="1091100" cy="43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Helvetica Neue"/>
                <a:ea typeface="Helvetica Neue"/>
                <a:cs typeface="Helvetica Neue"/>
                <a:sym typeface="Helvetica Neue"/>
              </a:rPr>
              <a:t>CSS</a:t>
            </a:r>
            <a:endParaRPr sz="2400" u="sng">
              <a:latin typeface="Helvetica Neue"/>
              <a:ea typeface="Helvetica Neue"/>
              <a:cs typeface="Helvetica Neue"/>
              <a:sym typeface="Helvetica Neue"/>
            </a:endParaRPr>
          </a:p>
        </p:txBody>
      </p:sp>
      <p:sp>
        <p:nvSpPr>
          <p:cNvPr id="809" name="Google Shape;809;p107"/>
          <p:cNvSpPr/>
          <p:nvPr/>
        </p:nvSpPr>
        <p:spPr>
          <a:xfrm>
            <a:off x="5141450" y="3264900"/>
            <a:ext cx="3152100" cy="3342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FAA7B"/>
              </a:solidFill>
              <a:latin typeface="Helvetica Neue"/>
              <a:ea typeface="Helvetica Neue"/>
              <a:cs typeface="Helvetica Neue"/>
              <a:sym typeface="Helvetica Neue"/>
            </a:endParaRPr>
          </a:p>
        </p:txBody>
      </p:sp>
      <p:sp>
        <p:nvSpPr>
          <p:cNvPr id="810" name="Google Shape;810;p107"/>
          <p:cNvSpPr/>
          <p:nvPr/>
        </p:nvSpPr>
        <p:spPr>
          <a:xfrm>
            <a:off x="4716350" y="3981150"/>
            <a:ext cx="3898800" cy="6507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lvl="0">
              <a:buClr>
                <a:schemeClr val="dk1"/>
              </a:buClr>
              <a:buSzPts val="1100"/>
            </a:pPr>
            <a:r>
              <a:rPr lang="zh-CN" altLang="en-US" sz="1600" dirty="0">
                <a:latin typeface="Helvetica Neue"/>
                <a:ea typeface="Helvetica Neue"/>
                <a:cs typeface="Helvetica Neue"/>
                <a:sym typeface="Helvetica Neue"/>
              </a:rPr>
              <a:t>使用</a:t>
            </a:r>
            <a:r>
              <a:rPr lang="en-US" sz="1600" dirty="0">
                <a:latin typeface="Helvetica Neue"/>
                <a:ea typeface="Helvetica Neue"/>
                <a:cs typeface="Helvetica Neue"/>
                <a:sym typeface="Helvetica Neue"/>
              </a:rPr>
              <a:t>justify-content</a:t>
            </a:r>
            <a:r>
              <a:rPr lang="zh-CN" altLang="en-US" sz="1600" dirty="0">
                <a:latin typeface="Helvetica Neue"/>
                <a:ea typeface="Helvetica Neue"/>
                <a:cs typeface="Helvetica Neue"/>
                <a:sym typeface="Helvetica Neue"/>
              </a:rPr>
              <a:t>属性，对齐页面上的子元素。</a:t>
            </a:r>
            <a:endParaRPr sz="1600" dirty="0">
              <a:latin typeface="Helvetica Neue"/>
              <a:ea typeface="Helvetica Neue"/>
              <a:cs typeface="Helvetica Neue"/>
              <a:sym typeface="Helvetica Neue"/>
            </a:endParaRPr>
          </a:p>
        </p:txBody>
      </p:sp>
      <p:cxnSp>
        <p:nvCxnSpPr>
          <p:cNvPr id="811" name="Google Shape;811;p107"/>
          <p:cNvCxnSpPr>
            <a:stCxn id="809" idx="2"/>
            <a:endCxn id="810" idx="0"/>
          </p:cNvCxnSpPr>
          <p:nvPr/>
        </p:nvCxnSpPr>
        <p:spPr>
          <a:xfrm flipH="1">
            <a:off x="6665600" y="3599100"/>
            <a:ext cx="51900" cy="382200"/>
          </a:xfrm>
          <a:prstGeom prst="straightConnector1">
            <a:avLst/>
          </a:prstGeom>
          <a:noFill/>
          <a:ln w="19050" cap="flat" cmpd="sng">
            <a:solidFill>
              <a:srgbClr val="0080FF"/>
            </a:solidFill>
            <a:prstDash val="solid"/>
            <a:round/>
            <a:headEnd type="none" w="med" len="med"/>
            <a:tailEnd type="none" w="med" len="med"/>
          </a:ln>
        </p:spPr>
      </p:cxnSp>
      <p:pic>
        <p:nvPicPr>
          <p:cNvPr id="812" name="Google Shape;812;p107"/>
          <p:cNvPicPr preferRelativeResize="0"/>
          <p:nvPr/>
        </p:nvPicPr>
        <p:blipFill>
          <a:blip r:embed="rId3">
            <a:alphaModFix/>
          </a:blip>
          <a:stretch>
            <a:fillRect/>
          </a:stretch>
        </p:blipFill>
        <p:spPr>
          <a:xfrm>
            <a:off x="8428750" y="128025"/>
            <a:ext cx="609600" cy="609600"/>
          </a:xfrm>
          <a:prstGeom prst="rect">
            <a:avLst/>
          </a:prstGeom>
          <a:noFill/>
          <a:ln>
            <a:noFill/>
          </a:ln>
        </p:spPr>
      </p:pic>
    </p:spTree>
    <p:extLst>
      <p:ext uri="{BB962C8B-B14F-4D97-AF65-F5344CB8AC3E}">
        <p14:creationId xmlns:p14="http://schemas.microsoft.com/office/powerpoint/2010/main" val="8245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05"/>
                                        </p:tgtEl>
                                      </p:cBhvr>
                                    </p:animEffect>
                                    <p:set>
                                      <p:cBhvr>
                                        <p:cTn id="7" dur="1" fill="hold">
                                          <p:stCondLst>
                                            <p:cond delay="1000"/>
                                          </p:stCondLst>
                                        </p:cTn>
                                        <p:tgtEl>
                                          <p:spTgt spid="80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10"/>
                                        </p:tgtEl>
                                        <p:attrNameLst>
                                          <p:attrName>style.visibility</p:attrName>
                                        </p:attrNameLst>
                                      </p:cBhvr>
                                      <p:to>
                                        <p:strVal val="visible"/>
                                      </p:to>
                                    </p:set>
                                    <p:animEffect transition="in" filter="fade">
                                      <p:cBhvr>
                                        <p:cTn id="10" dur="1000"/>
                                        <p:tgtEl>
                                          <p:spTgt spid="810"/>
                                        </p:tgtEl>
                                      </p:cBhvr>
                                    </p:animEffect>
                                  </p:childTnLst>
                                </p:cTn>
                              </p:par>
                              <p:par>
                                <p:cTn id="11" presetID="10" presetClass="entr" presetSubtype="0" fill="hold" nodeType="withEffect">
                                  <p:stCondLst>
                                    <p:cond delay="0"/>
                                  </p:stCondLst>
                                  <p:childTnLst>
                                    <p:set>
                                      <p:cBhvr>
                                        <p:cTn id="12" dur="1" fill="hold">
                                          <p:stCondLst>
                                            <p:cond delay="0"/>
                                          </p:stCondLst>
                                        </p:cTn>
                                        <p:tgtEl>
                                          <p:spTgt spid="811"/>
                                        </p:tgtEl>
                                        <p:attrNameLst>
                                          <p:attrName>style.visibility</p:attrName>
                                        </p:attrNameLst>
                                      </p:cBhvr>
                                      <p:to>
                                        <p:strVal val="visible"/>
                                      </p:to>
                                    </p:set>
                                    <p:animEffect transition="in" filter="fade">
                                      <p:cBhvr>
                                        <p:cTn id="13" dur="1000"/>
                                        <p:tgtEl>
                                          <p:spTgt spid="811"/>
                                        </p:tgtEl>
                                      </p:cBhvr>
                                    </p:animEffect>
                                  </p:childTnLst>
                                </p:cTn>
                              </p:par>
                              <p:par>
                                <p:cTn id="14" presetID="10" presetClass="entr" presetSubtype="0" fill="hold" nodeType="withEffect">
                                  <p:stCondLst>
                                    <p:cond delay="0"/>
                                  </p:stCondLst>
                                  <p:childTnLst>
                                    <p:set>
                                      <p:cBhvr>
                                        <p:cTn id="15" dur="1" fill="hold">
                                          <p:stCondLst>
                                            <p:cond delay="0"/>
                                          </p:stCondLst>
                                        </p:cTn>
                                        <p:tgtEl>
                                          <p:spTgt spid="809"/>
                                        </p:tgtEl>
                                        <p:attrNameLst>
                                          <p:attrName>style.visibility</p:attrName>
                                        </p:attrNameLst>
                                      </p:cBhvr>
                                      <p:to>
                                        <p:strVal val="visible"/>
                                      </p:to>
                                    </p:set>
                                    <p:animEffect transition="in" filter="fade">
                                      <p:cBhvr>
                                        <p:cTn id="16" dur="1000"/>
                                        <p:tgtEl>
                                          <p:spTgt spid="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77"/>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115000"/>
              </a:lnSpc>
              <a:spcBef>
                <a:spcPts val="1800"/>
              </a:spcBef>
              <a:buClr>
                <a:schemeClr val="dk1"/>
              </a:buClr>
              <a:buSzPts val="1100"/>
              <a:buNone/>
            </a:pPr>
            <a:r>
              <a:rPr lang="zh-CN" altLang="en-US" dirty="0"/>
              <a:t>与其他元素（</a:t>
            </a:r>
            <a:r>
              <a:rPr lang="en-US" altLang="zh-CN" dirty="0"/>
              <a:t>&lt;</a:t>
            </a:r>
            <a:r>
              <a:rPr lang="en-US" dirty="0"/>
              <a:t>h1&gt;，&lt;li&gt;，&lt;p&gt;）</a:t>
            </a:r>
            <a:r>
              <a:rPr lang="zh-CN" altLang="en-US" dirty="0"/>
              <a:t>不同，</a:t>
            </a:r>
            <a:r>
              <a:rPr lang="en-US" altLang="zh-CN" dirty="0"/>
              <a:t>&lt;</a:t>
            </a:r>
            <a:r>
              <a:rPr lang="en-US" dirty="0"/>
              <a:t>div&gt;</a:t>
            </a:r>
            <a:r>
              <a:rPr lang="zh-CN" altLang="en-US" dirty="0"/>
              <a:t>没有默认样式。</a:t>
            </a:r>
          </a:p>
          <a:p>
            <a:pPr marL="0" lvl="0" indent="0">
              <a:lnSpc>
                <a:spcPct val="115000"/>
              </a:lnSpc>
              <a:spcBef>
                <a:spcPts val="1800"/>
              </a:spcBef>
              <a:buClr>
                <a:schemeClr val="dk1"/>
              </a:buClr>
              <a:buSzPts val="1100"/>
              <a:buNone/>
            </a:pPr>
            <a:r>
              <a:rPr lang="zh-CN" altLang="en-US" dirty="0"/>
              <a:t>它们就像容纳其他</a:t>
            </a:r>
            <a:r>
              <a:rPr lang="en-US" dirty="0"/>
              <a:t>HTML</a:t>
            </a:r>
            <a:r>
              <a:rPr lang="zh-CN" altLang="en-US" dirty="0"/>
              <a:t>元素的空盒子。</a:t>
            </a:r>
          </a:p>
        </p:txBody>
      </p:sp>
      <p:sp>
        <p:nvSpPr>
          <p:cNvPr id="550" name="Google Shape;550;p7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DIV</a:t>
            </a:r>
            <a:endParaRPr dirty="0"/>
          </a:p>
        </p:txBody>
      </p:sp>
      <p:pic>
        <p:nvPicPr>
          <p:cNvPr id="551" name="Google Shape;551;p77"/>
          <p:cNvPicPr preferRelativeResize="0"/>
          <p:nvPr/>
        </p:nvPicPr>
        <p:blipFill rotWithShape="1">
          <a:blip r:embed="rId3">
            <a:alphaModFix/>
          </a:blip>
          <a:srcRect b="4725"/>
          <a:stretch/>
        </p:blipFill>
        <p:spPr>
          <a:xfrm>
            <a:off x="3461825" y="2987725"/>
            <a:ext cx="2226851" cy="1414356"/>
          </a:xfrm>
          <a:prstGeom prst="rect">
            <a:avLst/>
          </a:prstGeom>
          <a:noFill/>
          <a:ln>
            <a:noFill/>
          </a:ln>
        </p:spPr>
      </p:pic>
    </p:spTree>
    <p:extLst>
      <p:ext uri="{BB962C8B-B14F-4D97-AF65-F5344CB8AC3E}">
        <p14:creationId xmlns:p14="http://schemas.microsoft.com/office/powerpoint/2010/main" val="353879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108"/>
          <p:cNvSpPr txBox="1">
            <a:spLocks noGrp="1"/>
          </p:cNvSpPr>
          <p:nvPr>
            <p:ph type="subTitle" idx="1"/>
          </p:nvPr>
        </p:nvSpPr>
        <p:spPr>
          <a:xfrm>
            <a:off x="219450" y="1777925"/>
            <a:ext cx="2295300" cy="284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Helvetica Neue"/>
                <a:ea typeface="Helvetica Neue"/>
                <a:cs typeface="Helvetica Neue"/>
                <a:sym typeface="Helvetica Neue"/>
              </a:rPr>
              <a:t>justify-content: _______;</a:t>
            </a:r>
            <a:endParaRPr sz="24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2400">
              <a:latin typeface="Helvetica Neue"/>
              <a:ea typeface="Helvetica Neue"/>
              <a:cs typeface="Helvetica Neue"/>
              <a:sym typeface="Helvetica Neue"/>
            </a:endParaRPr>
          </a:p>
        </p:txBody>
      </p:sp>
      <p:sp>
        <p:nvSpPr>
          <p:cNvPr id="818" name="Google Shape;818;p108"/>
          <p:cNvSpPr txBox="1">
            <a:spLocks noGrp="1"/>
          </p:cNvSpPr>
          <p:nvPr>
            <p:ph type="ctrTitle" idx="4294967295"/>
          </p:nvPr>
        </p:nvSpPr>
        <p:spPr>
          <a:xfrm>
            <a:off x="3259800" y="1828800"/>
            <a:ext cx="5331000" cy="1665000"/>
          </a:xfrm>
          <a:prstGeom prst="rect">
            <a:avLst/>
          </a:prstGeom>
        </p:spPr>
        <p:txBody>
          <a:bodyPr spcFirstLastPara="1" wrap="square" lIns="91425" tIns="91425" rIns="91425" bIns="91425" anchor="t" anchorCtr="0">
            <a:noAutofit/>
          </a:bodyPr>
          <a:lstStyle/>
          <a:p>
            <a:pPr lvl="0">
              <a:buSzPts val="1100"/>
            </a:pPr>
            <a:r>
              <a:rPr lang="zh-CN" altLang="en-US" sz="2400" dirty="0">
                <a:solidFill>
                  <a:srgbClr val="000000"/>
                </a:solidFill>
              </a:rPr>
              <a:t>以下是对齐子元素的一些方法</a:t>
            </a:r>
            <a:endParaRPr sz="1800" dirty="0">
              <a:solidFill>
                <a:srgbClr val="000000"/>
              </a:solidFill>
            </a:endParaRPr>
          </a:p>
        </p:txBody>
      </p:sp>
      <p:pic>
        <p:nvPicPr>
          <p:cNvPr id="819" name="Google Shape;819;p108"/>
          <p:cNvPicPr preferRelativeResize="0"/>
          <p:nvPr/>
        </p:nvPicPr>
        <p:blipFill>
          <a:blip r:embed="rId3">
            <a:alphaModFix/>
          </a:blip>
          <a:stretch>
            <a:fillRect/>
          </a:stretch>
        </p:blipFill>
        <p:spPr>
          <a:xfrm>
            <a:off x="3259800" y="3131975"/>
            <a:ext cx="5331000" cy="1339986"/>
          </a:xfrm>
          <a:prstGeom prst="rect">
            <a:avLst/>
          </a:prstGeom>
          <a:noFill/>
          <a:ln>
            <a:noFill/>
          </a:ln>
        </p:spPr>
      </p:pic>
    </p:spTree>
    <p:extLst>
      <p:ext uri="{BB962C8B-B14F-4D97-AF65-F5344CB8AC3E}">
        <p14:creationId xmlns:p14="http://schemas.microsoft.com/office/powerpoint/2010/main" val="1433671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09"/>
          <p:cNvSpPr txBox="1">
            <a:spLocks noGrp="1"/>
          </p:cNvSpPr>
          <p:nvPr>
            <p:ph type="subTitle" idx="1"/>
          </p:nvPr>
        </p:nvSpPr>
        <p:spPr>
          <a:xfrm>
            <a:off x="219450" y="1777925"/>
            <a:ext cx="2295300" cy="284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Helvetica Neue"/>
                <a:ea typeface="Helvetica Neue"/>
                <a:cs typeface="Helvetica Neue"/>
                <a:sym typeface="Helvetica Neue"/>
              </a:rPr>
              <a:t>justify-content: _______;</a:t>
            </a:r>
            <a:endParaRPr sz="24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2400">
              <a:latin typeface="Helvetica Neue"/>
              <a:ea typeface="Helvetica Neue"/>
              <a:cs typeface="Helvetica Neue"/>
              <a:sym typeface="Helvetica Neue"/>
            </a:endParaRPr>
          </a:p>
        </p:txBody>
      </p:sp>
      <p:sp>
        <p:nvSpPr>
          <p:cNvPr id="825" name="Google Shape;825;p109"/>
          <p:cNvSpPr txBox="1">
            <a:spLocks noGrp="1"/>
          </p:cNvSpPr>
          <p:nvPr>
            <p:ph type="body" idx="1"/>
          </p:nvPr>
        </p:nvSpPr>
        <p:spPr>
          <a:xfrm>
            <a:off x="6172950" y="877825"/>
            <a:ext cx="2865400" cy="3748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u="sng" dirty="0">
                <a:latin typeface="Helvetica Neue"/>
                <a:ea typeface="Helvetica Neue"/>
                <a:cs typeface="Helvetica Neue"/>
                <a:sym typeface="Helvetica Neue"/>
              </a:rPr>
              <a:t> flex-start</a:t>
            </a:r>
            <a:r>
              <a:rPr lang="zh-CN" altLang="en-US" u="sng" dirty="0">
                <a:latin typeface="Helvetica Neue"/>
                <a:ea typeface="Helvetica Neue"/>
                <a:cs typeface="Helvetica Neue"/>
                <a:sym typeface="Helvetica Neue"/>
              </a:rPr>
              <a:t> 开始</a:t>
            </a:r>
            <a:endParaRPr u="sng" dirty="0">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en" u="sng" dirty="0">
                <a:latin typeface="Helvetica Neue"/>
                <a:ea typeface="Helvetica Neue"/>
                <a:cs typeface="Helvetica Neue"/>
                <a:sym typeface="Helvetica Neue"/>
              </a:rPr>
              <a:t> center</a:t>
            </a:r>
            <a:r>
              <a:rPr lang="zh-CN" altLang="en-US" u="sng" dirty="0">
                <a:latin typeface="Helvetica Neue"/>
                <a:ea typeface="Helvetica Neue"/>
                <a:cs typeface="Helvetica Neue"/>
                <a:sym typeface="Helvetica Neue"/>
              </a:rPr>
              <a:t> 中间</a:t>
            </a:r>
            <a:endParaRPr u="sng" dirty="0">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en" u="sng" dirty="0">
                <a:latin typeface="Helvetica Neue"/>
                <a:ea typeface="Helvetica Neue"/>
                <a:cs typeface="Helvetica Neue"/>
                <a:sym typeface="Helvetica Neue"/>
              </a:rPr>
              <a:t> flex-end</a:t>
            </a:r>
            <a:r>
              <a:rPr lang="zh-CN" altLang="en-US" u="sng" dirty="0">
                <a:latin typeface="Helvetica Neue"/>
                <a:ea typeface="Helvetica Neue"/>
                <a:cs typeface="Helvetica Neue"/>
                <a:sym typeface="Helvetica Neue"/>
              </a:rPr>
              <a:t> 结束</a:t>
            </a:r>
            <a:endParaRPr u="sng" dirty="0"/>
          </a:p>
          <a:p>
            <a:pPr marL="0" lvl="0" indent="0" algn="l" rtl="0">
              <a:lnSpc>
                <a:spcPct val="200000"/>
              </a:lnSpc>
              <a:spcBef>
                <a:spcPts val="0"/>
              </a:spcBef>
              <a:spcAft>
                <a:spcPts val="0"/>
              </a:spcAft>
              <a:buNone/>
            </a:pPr>
            <a:r>
              <a:rPr lang="en" u="sng" dirty="0">
                <a:latin typeface="Helvetica Neue"/>
                <a:ea typeface="Helvetica Neue"/>
                <a:cs typeface="Helvetica Neue"/>
                <a:sym typeface="Helvetica Neue"/>
              </a:rPr>
              <a:t> space-between</a:t>
            </a:r>
            <a:r>
              <a:rPr lang="zh-CN" altLang="en-US" u="sng" dirty="0">
                <a:latin typeface="Helvetica Neue"/>
                <a:ea typeface="Helvetica Neue"/>
                <a:cs typeface="Helvetica Neue"/>
                <a:sym typeface="Helvetica Neue"/>
              </a:rPr>
              <a:t> 中间留空</a:t>
            </a:r>
            <a:endParaRPr u="sng" dirty="0">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en" u="sng" dirty="0">
                <a:latin typeface="Helvetica Neue"/>
                <a:ea typeface="Helvetica Neue"/>
                <a:cs typeface="Helvetica Neue"/>
                <a:sym typeface="Helvetica Neue"/>
              </a:rPr>
              <a:t> space-around</a:t>
            </a:r>
            <a:r>
              <a:rPr lang="zh-CN" altLang="en-US" u="sng" dirty="0">
                <a:latin typeface="Helvetica Neue"/>
                <a:ea typeface="Helvetica Neue"/>
                <a:cs typeface="Helvetica Neue"/>
                <a:sym typeface="Helvetica Neue"/>
              </a:rPr>
              <a:t> 周围留空</a:t>
            </a:r>
            <a:endParaRPr u="sng" dirty="0">
              <a:latin typeface="Helvetica Neue"/>
              <a:ea typeface="Helvetica Neue"/>
              <a:cs typeface="Helvetica Neue"/>
              <a:sym typeface="Helvetica Neue"/>
            </a:endParaRPr>
          </a:p>
          <a:p>
            <a:pPr marL="0" lvl="0" indent="0" algn="l" rtl="0">
              <a:spcBef>
                <a:spcPts val="0"/>
              </a:spcBef>
              <a:spcAft>
                <a:spcPts val="0"/>
              </a:spcAft>
              <a:buNone/>
            </a:pPr>
            <a:endParaRPr sz="1400" dirty="0">
              <a:latin typeface="Helvetica Neue"/>
              <a:ea typeface="Helvetica Neue"/>
              <a:cs typeface="Helvetica Neue"/>
              <a:sym typeface="Helvetica Neue"/>
            </a:endParaRPr>
          </a:p>
          <a:p>
            <a:pPr marL="0" lvl="0" indent="0" algn="l" rtl="0">
              <a:spcBef>
                <a:spcPts val="0"/>
              </a:spcBef>
              <a:spcAft>
                <a:spcPts val="0"/>
              </a:spcAft>
              <a:buNone/>
            </a:pPr>
            <a:endParaRPr sz="1400" dirty="0">
              <a:latin typeface="Helvetica Neue"/>
              <a:ea typeface="Helvetica Neue"/>
              <a:cs typeface="Helvetica Neue"/>
              <a:sym typeface="Helvetica Neue"/>
            </a:endParaRPr>
          </a:p>
          <a:p>
            <a:pPr marL="0" lvl="0" indent="0" algn="l" rtl="0">
              <a:spcBef>
                <a:spcPts val="0"/>
              </a:spcBef>
              <a:spcAft>
                <a:spcPts val="0"/>
              </a:spcAft>
              <a:buNone/>
            </a:pPr>
            <a:endParaRPr sz="1400" dirty="0">
              <a:latin typeface="Helvetica Neue"/>
              <a:ea typeface="Helvetica Neue"/>
              <a:cs typeface="Helvetica Neue"/>
              <a:sym typeface="Helvetica Neue"/>
            </a:endParaRPr>
          </a:p>
          <a:p>
            <a:pPr marL="0" lvl="0" indent="0" algn="l" rtl="0">
              <a:spcBef>
                <a:spcPts val="0"/>
              </a:spcBef>
              <a:spcAft>
                <a:spcPts val="0"/>
              </a:spcAft>
              <a:buNone/>
            </a:pPr>
            <a:endParaRPr sz="1400" dirty="0">
              <a:latin typeface="Helvetica Neue"/>
              <a:ea typeface="Helvetica Neue"/>
              <a:cs typeface="Helvetica Neue"/>
              <a:sym typeface="Helvetica Neue"/>
            </a:endParaRPr>
          </a:p>
        </p:txBody>
      </p:sp>
      <p:pic>
        <p:nvPicPr>
          <p:cNvPr id="826" name="Google Shape;826;p109"/>
          <p:cNvPicPr preferRelativeResize="0"/>
          <p:nvPr/>
        </p:nvPicPr>
        <p:blipFill rotWithShape="1">
          <a:blip r:embed="rId3">
            <a:alphaModFix/>
          </a:blip>
          <a:srcRect r="31619"/>
          <a:stretch/>
        </p:blipFill>
        <p:spPr>
          <a:xfrm>
            <a:off x="3031325" y="804162"/>
            <a:ext cx="3020601" cy="638003"/>
          </a:xfrm>
          <a:prstGeom prst="rect">
            <a:avLst/>
          </a:prstGeom>
          <a:noFill/>
          <a:ln w="28575" cap="flat" cmpd="sng">
            <a:solidFill>
              <a:schemeClr val="dk2"/>
            </a:solidFill>
            <a:prstDash val="solid"/>
            <a:round/>
            <a:headEnd type="none" w="sm" len="sm"/>
            <a:tailEnd type="none" w="sm" len="sm"/>
          </a:ln>
        </p:spPr>
      </p:pic>
      <p:pic>
        <p:nvPicPr>
          <p:cNvPr id="827" name="Google Shape;827;p109"/>
          <p:cNvPicPr preferRelativeResize="0"/>
          <p:nvPr/>
        </p:nvPicPr>
        <p:blipFill rotWithShape="1">
          <a:blip r:embed="rId4">
            <a:alphaModFix/>
          </a:blip>
          <a:srcRect l="7033" t="6881" r="6244"/>
          <a:stretch/>
        </p:blipFill>
        <p:spPr>
          <a:xfrm>
            <a:off x="3031325" y="1680534"/>
            <a:ext cx="3020599" cy="594110"/>
          </a:xfrm>
          <a:prstGeom prst="rect">
            <a:avLst/>
          </a:prstGeom>
          <a:noFill/>
          <a:ln w="28575" cap="flat" cmpd="sng">
            <a:solidFill>
              <a:schemeClr val="dk2"/>
            </a:solidFill>
            <a:prstDash val="solid"/>
            <a:round/>
            <a:headEnd type="none" w="sm" len="sm"/>
            <a:tailEnd type="none" w="sm" len="sm"/>
          </a:ln>
        </p:spPr>
      </p:pic>
      <p:pic>
        <p:nvPicPr>
          <p:cNvPr id="828" name="Google Shape;828;p109"/>
          <p:cNvPicPr preferRelativeResize="0"/>
          <p:nvPr/>
        </p:nvPicPr>
        <p:blipFill rotWithShape="1">
          <a:blip r:embed="rId5">
            <a:alphaModFix/>
          </a:blip>
          <a:srcRect l="29361" t="4770" r="961"/>
          <a:stretch/>
        </p:blipFill>
        <p:spPr>
          <a:xfrm>
            <a:off x="3031325" y="2429994"/>
            <a:ext cx="3020600" cy="594110"/>
          </a:xfrm>
          <a:prstGeom prst="rect">
            <a:avLst/>
          </a:prstGeom>
          <a:noFill/>
          <a:ln w="28575" cap="flat" cmpd="sng">
            <a:solidFill>
              <a:schemeClr val="dk2"/>
            </a:solidFill>
            <a:prstDash val="solid"/>
            <a:round/>
            <a:headEnd type="none" w="sm" len="sm"/>
            <a:tailEnd type="none" w="sm" len="sm"/>
          </a:ln>
        </p:spPr>
      </p:pic>
      <p:pic>
        <p:nvPicPr>
          <p:cNvPr id="829" name="Google Shape;829;p109"/>
          <p:cNvPicPr preferRelativeResize="0"/>
          <p:nvPr/>
        </p:nvPicPr>
        <p:blipFill rotWithShape="1">
          <a:blip r:embed="rId6">
            <a:alphaModFix/>
          </a:blip>
          <a:srcRect l="1018" t="6113" r="1018" b="7042"/>
          <a:stretch/>
        </p:blipFill>
        <p:spPr>
          <a:xfrm>
            <a:off x="3031325" y="3179444"/>
            <a:ext cx="3020599" cy="377569"/>
          </a:xfrm>
          <a:prstGeom prst="rect">
            <a:avLst/>
          </a:prstGeom>
          <a:noFill/>
          <a:ln w="28575" cap="flat" cmpd="sng">
            <a:solidFill>
              <a:schemeClr val="dk2"/>
            </a:solidFill>
            <a:prstDash val="solid"/>
            <a:round/>
            <a:headEnd type="none" w="sm" len="sm"/>
            <a:tailEnd type="none" w="sm" len="sm"/>
          </a:ln>
        </p:spPr>
      </p:pic>
      <p:pic>
        <p:nvPicPr>
          <p:cNvPr id="830" name="Google Shape;830;p109"/>
          <p:cNvPicPr preferRelativeResize="0"/>
          <p:nvPr/>
        </p:nvPicPr>
        <p:blipFill rotWithShape="1">
          <a:blip r:embed="rId7">
            <a:alphaModFix/>
          </a:blip>
          <a:srcRect r="921"/>
          <a:stretch/>
        </p:blipFill>
        <p:spPr>
          <a:xfrm>
            <a:off x="3031325" y="3886570"/>
            <a:ext cx="3020599" cy="418555"/>
          </a:xfrm>
          <a:prstGeom prst="rect">
            <a:avLst/>
          </a:prstGeom>
          <a:noFill/>
          <a:ln w="28575" cap="flat" cmpd="sng">
            <a:solidFill>
              <a:schemeClr val="dk2"/>
            </a:solidFill>
            <a:prstDash val="solid"/>
            <a:round/>
            <a:headEnd type="none" w="sm" len="sm"/>
            <a:tailEnd type="none" w="sm" len="sm"/>
          </a:ln>
        </p:spPr>
      </p:pic>
      <p:pic>
        <p:nvPicPr>
          <p:cNvPr id="831" name="Google Shape;831;p109"/>
          <p:cNvPicPr preferRelativeResize="0"/>
          <p:nvPr/>
        </p:nvPicPr>
        <p:blipFill>
          <a:blip r:embed="rId8">
            <a:alphaModFix/>
          </a:blip>
          <a:stretch>
            <a:fillRect/>
          </a:stretch>
        </p:blipFill>
        <p:spPr>
          <a:xfrm>
            <a:off x="8428750" y="128025"/>
            <a:ext cx="609600" cy="609600"/>
          </a:xfrm>
          <a:prstGeom prst="rect">
            <a:avLst/>
          </a:prstGeom>
          <a:noFill/>
          <a:ln>
            <a:noFill/>
          </a:ln>
        </p:spPr>
      </p:pic>
    </p:spTree>
    <p:extLst>
      <p:ext uri="{BB962C8B-B14F-4D97-AF65-F5344CB8AC3E}">
        <p14:creationId xmlns:p14="http://schemas.microsoft.com/office/powerpoint/2010/main" val="3368674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124"/>
          <p:cNvSpPr txBox="1">
            <a:spLocks noGrp="1"/>
          </p:cNvSpPr>
          <p:nvPr>
            <p:ph type="ctrTitle"/>
          </p:nvPr>
        </p:nvSpPr>
        <p:spPr>
          <a:xfrm>
            <a:off x="210800" y="2011675"/>
            <a:ext cx="2323500" cy="2814300"/>
          </a:xfrm>
          <a:prstGeom prst="rect">
            <a:avLst/>
          </a:prstGeom>
        </p:spPr>
        <p:txBody>
          <a:bodyPr spcFirstLastPara="1" wrap="square" lIns="91425" tIns="91425" rIns="91425" bIns="91425" anchor="t" anchorCtr="0">
            <a:noAutofit/>
          </a:bodyPr>
          <a:lstStyle/>
          <a:p>
            <a:pPr lvl="0">
              <a:buSzPts val="1100"/>
            </a:pPr>
            <a:r>
              <a:rPr lang="en-US" dirty="0">
                <a:solidFill>
                  <a:srgbClr val="000000"/>
                </a:solidFill>
              </a:rPr>
              <a:t>BuzzFeed</a:t>
            </a:r>
            <a:r>
              <a:rPr lang="zh-CN" altLang="en-US" dirty="0">
                <a:solidFill>
                  <a:srgbClr val="000000"/>
                </a:solidFill>
              </a:rPr>
              <a:t>的首席执行官已要求您重新设计他们无聊的导航栏！</a:t>
            </a:r>
            <a:endParaRPr dirty="0">
              <a:solidFill>
                <a:srgbClr val="000000"/>
              </a:solidFill>
              <a:latin typeface="Helvetica Neue"/>
              <a:ea typeface="Helvetica Neue"/>
              <a:cs typeface="Helvetica Neue"/>
              <a:sym typeface="Helvetica Neue"/>
            </a:endParaRPr>
          </a:p>
        </p:txBody>
      </p:sp>
      <p:sp>
        <p:nvSpPr>
          <p:cNvPr id="965" name="Google Shape;965;p124"/>
          <p:cNvSpPr txBox="1"/>
          <p:nvPr/>
        </p:nvSpPr>
        <p:spPr>
          <a:xfrm>
            <a:off x="3255300" y="2011675"/>
            <a:ext cx="5340000" cy="1671000"/>
          </a:xfrm>
          <a:prstGeom prst="rect">
            <a:avLst/>
          </a:prstGeom>
          <a:noFill/>
          <a:ln>
            <a:noFill/>
          </a:ln>
        </p:spPr>
        <p:txBody>
          <a:bodyPr spcFirstLastPara="1" wrap="square" lIns="91425" tIns="91425" rIns="91425" bIns="91425" anchor="t" anchorCtr="0">
            <a:noAutofit/>
          </a:bodyPr>
          <a:lstStyle/>
          <a:p>
            <a:pPr lvl="0"/>
            <a:r>
              <a:rPr lang="zh-CN" altLang="en-US" sz="2000" dirty="0">
                <a:latin typeface="Helvetica Neue"/>
                <a:ea typeface="Helvetica Neue"/>
                <a:cs typeface="Helvetica Neue"/>
                <a:sym typeface="Helvetica Neue"/>
              </a:rPr>
              <a:t>系统会为您提供</a:t>
            </a:r>
            <a:r>
              <a:rPr lang="en-US" sz="2000" dirty="0">
                <a:latin typeface="Helvetica Neue"/>
                <a:ea typeface="Helvetica Neue"/>
                <a:cs typeface="Helvetica Neue"/>
                <a:sym typeface="Helvetica Neue"/>
              </a:rPr>
              <a:t>HTML，</a:t>
            </a:r>
            <a:r>
              <a:rPr lang="zh-CN" altLang="en-US" sz="2000" dirty="0">
                <a:latin typeface="Helvetica Neue"/>
                <a:ea typeface="Helvetica Neue"/>
                <a:cs typeface="Helvetica Neue"/>
                <a:sym typeface="Helvetica Neue"/>
              </a:rPr>
              <a:t>并且您必须使用</a:t>
            </a:r>
            <a:r>
              <a:rPr lang="en-US" sz="2000" dirty="0">
                <a:latin typeface="Helvetica Neue"/>
                <a:ea typeface="Helvetica Neue"/>
                <a:cs typeface="Helvetica Neue"/>
                <a:sym typeface="Helvetica Neue"/>
              </a:rPr>
              <a:t>CSS</a:t>
            </a:r>
            <a:r>
              <a:rPr lang="zh-CN" altLang="en-US" sz="2000" dirty="0">
                <a:latin typeface="Helvetica Neue"/>
                <a:ea typeface="Helvetica Neue"/>
                <a:cs typeface="Helvetica Neue"/>
                <a:sym typeface="Helvetica Neue"/>
              </a:rPr>
              <a:t>技能来展示新设计的</a:t>
            </a:r>
            <a:r>
              <a:rPr lang="en-US" altLang="zh-CN" sz="2000" dirty="0">
                <a:latin typeface="Helvetica Neue"/>
                <a:ea typeface="Helvetica Neue"/>
                <a:cs typeface="Helvetica Neue"/>
                <a:sym typeface="Helvetica Neue"/>
              </a:rPr>
              <a:t>3</a:t>
            </a:r>
            <a:r>
              <a:rPr lang="zh-CN" altLang="en-US" sz="2000" dirty="0">
                <a:latin typeface="Helvetica Neue"/>
                <a:ea typeface="Helvetica Neue"/>
                <a:cs typeface="Helvetica Neue"/>
                <a:sym typeface="Helvetica Neue"/>
              </a:rPr>
              <a:t>个版本！唯一的要求是每个菜单项都必须相邻放置。</a:t>
            </a:r>
            <a:endParaRPr sz="2000" dirty="0">
              <a:latin typeface="Helvetica Neue"/>
              <a:ea typeface="Helvetica Neue"/>
              <a:cs typeface="Helvetica Neue"/>
              <a:sym typeface="Helvetica Neue"/>
            </a:endParaRPr>
          </a:p>
        </p:txBody>
      </p:sp>
    </p:spTree>
    <p:extLst>
      <p:ext uri="{BB962C8B-B14F-4D97-AF65-F5344CB8AC3E}">
        <p14:creationId xmlns:p14="http://schemas.microsoft.com/office/powerpoint/2010/main" val="428015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Google Shape;970;p125" descr="Screen Shot 2017-10-13 at 1.19.05 PM.png"/>
          <p:cNvPicPr preferRelativeResize="0"/>
          <p:nvPr/>
        </p:nvPicPr>
        <p:blipFill rotWithShape="1">
          <a:blip r:embed="rId3">
            <a:alphaModFix/>
          </a:blip>
          <a:srcRect t="33077" b="55178"/>
          <a:stretch/>
        </p:blipFill>
        <p:spPr>
          <a:xfrm>
            <a:off x="4392625" y="2358475"/>
            <a:ext cx="4483625" cy="437738"/>
          </a:xfrm>
          <a:prstGeom prst="rect">
            <a:avLst/>
          </a:prstGeom>
          <a:noFill/>
          <a:ln w="28575" cap="flat" cmpd="sng">
            <a:solidFill>
              <a:schemeClr val="dk2"/>
            </a:solidFill>
            <a:prstDash val="solid"/>
            <a:round/>
            <a:headEnd type="none" w="sm" len="sm"/>
            <a:tailEnd type="none" w="sm" len="sm"/>
          </a:ln>
        </p:spPr>
      </p:pic>
      <p:pic>
        <p:nvPicPr>
          <p:cNvPr id="971" name="Google Shape;971;p125" descr="Screen Shot 2017-10-13 at 1.19.05 PM.png"/>
          <p:cNvPicPr preferRelativeResize="0"/>
          <p:nvPr/>
        </p:nvPicPr>
        <p:blipFill rotWithShape="1">
          <a:blip r:embed="rId3">
            <a:alphaModFix/>
          </a:blip>
          <a:srcRect t="13186" b="72758"/>
          <a:stretch/>
        </p:blipFill>
        <p:spPr>
          <a:xfrm>
            <a:off x="4906675" y="1538800"/>
            <a:ext cx="3999575" cy="467300"/>
          </a:xfrm>
          <a:prstGeom prst="rect">
            <a:avLst/>
          </a:prstGeom>
          <a:noFill/>
          <a:ln w="28575" cap="flat" cmpd="sng">
            <a:solidFill>
              <a:schemeClr val="dk2"/>
            </a:solidFill>
            <a:prstDash val="solid"/>
            <a:round/>
            <a:headEnd type="none" w="sm" len="sm"/>
            <a:tailEnd type="none" w="sm" len="sm"/>
          </a:ln>
        </p:spPr>
      </p:pic>
      <p:pic>
        <p:nvPicPr>
          <p:cNvPr id="972" name="Google Shape;972;p125" descr="Screen Shot 2017-10-13 at 1.19.05 PM.png"/>
          <p:cNvPicPr preferRelativeResize="0"/>
          <p:nvPr/>
        </p:nvPicPr>
        <p:blipFill rotWithShape="1">
          <a:blip r:embed="rId3">
            <a:alphaModFix/>
          </a:blip>
          <a:srcRect t="51865" b="14131"/>
          <a:stretch/>
        </p:blipFill>
        <p:spPr>
          <a:xfrm>
            <a:off x="5165450" y="3148600"/>
            <a:ext cx="3740799" cy="1057376"/>
          </a:xfrm>
          <a:prstGeom prst="rect">
            <a:avLst/>
          </a:prstGeom>
          <a:noFill/>
          <a:ln w="28575" cap="flat" cmpd="sng">
            <a:solidFill>
              <a:schemeClr val="dk2"/>
            </a:solidFill>
            <a:prstDash val="solid"/>
            <a:round/>
            <a:headEnd type="none" w="sm" len="sm"/>
            <a:tailEnd type="none" w="sm" len="sm"/>
          </a:ln>
        </p:spPr>
      </p:pic>
      <p:sp>
        <p:nvSpPr>
          <p:cNvPr id="973" name="Google Shape;973;p125"/>
          <p:cNvSpPr txBox="1"/>
          <p:nvPr/>
        </p:nvSpPr>
        <p:spPr>
          <a:xfrm>
            <a:off x="2944350" y="1538800"/>
            <a:ext cx="1842000" cy="26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Version 1:</a:t>
            </a:r>
            <a:endParaRPr sz="2000">
              <a:latin typeface="Helvetica Neue"/>
              <a:ea typeface="Helvetica Neue"/>
              <a:cs typeface="Helvetica Neue"/>
              <a:sym typeface="Helvetica Neue"/>
            </a:endParaRPr>
          </a:p>
          <a:p>
            <a:pPr marL="0" lvl="0" indent="0" algn="l" rtl="0">
              <a:spcBef>
                <a:spcPts val="0"/>
              </a:spcBef>
              <a:spcAft>
                <a:spcPts val="0"/>
              </a:spcAft>
              <a:buNone/>
            </a:pPr>
            <a:endParaRPr sz="2000">
              <a:latin typeface="Helvetica Neue"/>
              <a:ea typeface="Helvetica Neue"/>
              <a:cs typeface="Helvetica Neue"/>
              <a:sym typeface="Helvetica Neue"/>
            </a:endParaRPr>
          </a:p>
          <a:p>
            <a:pPr marL="0" lvl="0" indent="0" algn="l" rtl="0">
              <a:spcBef>
                <a:spcPts val="1000"/>
              </a:spcBef>
              <a:spcAft>
                <a:spcPts val="0"/>
              </a:spcAft>
              <a:buNone/>
            </a:pPr>
            <a:r>
              <a:rPr lang="en" sz="2000">
                <a:latin typeface="Helvetica Neue"/>
                <a:ea typeface="Helvetica Neue"/>
                <a:cs typeface="Helvetica Neue"/>
                <a:sym typeface="Helvetica Neue"/>
              </a:rPr>
              <a:t>Version 2:</a:t>
            </a:r>
            <a:endParaRPr sz="2000">
              <a:latin typeface="Helvetica Neue"/>
              <a:ea typeface="Helvetica Neue"/>
              <a:cs typeface="Helvetica Neue"/>
              <a:sym typeface="Helvetica Neue"/>
            </a:endParaRPr>
          </a:p>
          <a:p>
            <a:pPr marL="0" lvl="0" indent="0" algn="l" rtl="0">
              <a:spcBef>
                <a:spcPts val="0"/>
              </a:spcBef>
              <a:spcAft>
                <a:spcPts val="0"/>
              </a:spcAft>
              <a:buNone/>
            </a:pPr>
            <a:endParaRPr sz="2000">
              <a:latin typeface="Helvetica Neue"/>
              <a:ea typeface="Helvetica Neue"/>
              <a:cs typeface="Helvetica Neue"/>
              <a:sym typeface="Helvetica Neue"/>
            </a:endParaRPr>
          </a:p>
          <a:p>
            <a:pPr marL="0" lvl="0" indent="0" algn="l" rtl="0">
              <a:spcBef>
                <a:spcPts val="0"/>
              </a:spcBef>
              <a:spcAft>
                <a:spcPts val="0"/>
              </a:spcAft>
              <a:buNone/>
            </a:pPr>
            <a:endParaRPr sz="2000">
              <a:latin typeface="Helvetica Neue"/>
              <a:ea typeface="Helvetica Neue"/>
              <a:cs typeface="Helvetica Neue"/>
              <a:sym typeface="Helvetica Neue"/>
            </a:endParaRPr>
          </a:p>
          <a:p>
            <a:pPr marL="0" lvl="0" indent="0" algn="l" rtl="0">
              <a:spcBef>
                <a:spcPts val="1000"/>
              </a:spcBef>
              <a:spcAft>
                <a:spcPts val="0"/>
              </a:spcAft>
              <a:buNone/>
            </a:pPr>
            <a:r>
              <a:rPr lang="en" sz="2000">
                <a:latin typeface="Helvetica Neue"/>
                <a:ea typeface="Helvetica Neue"/>
                <a:cs typeface="Helvetica Neue"/>
                <a:sym typeface="Helvetica Neue"/>
              </a:rPr>
              <a:t>Version 3:</a:t>
            </a:r>
            <a:endParaRPr sz="2000">
              <a:latin typeface="Helvetica Neue"/>
              <a:ea typeface="Helvetica Neue"/>
              <a:cs typeface="Helvetica Neue"/>
              <a:sym typeface="Helvetica Neue"/>
            </a:endParaRPr>
          </a:p>
        </p:txBody>
      </p:sp>
      <p:sp>
        <p:nvSpPr>
          <p:cNvPr id="974" name="Google Shape;974;p125"/>
          <p:cNvSpPr txBox="1">
            <a:spLocks noGrp="1"/>
          </p:cNvSpPr>
          <p:nvPr>
            <p:ph type="ctrTitle"/>
          </p:nvPr>
        </p:nvSpPr>
        <p:spPr>
          <a:xfrm>
            <a:off x="210800" y="2217475"/>
            <a:ext cx="2323500" cy="26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 dirty="0"/>
              <a:t>三种</a:t>
            </a:r>
            <a:r>
              <a:rPr lang="zh-CN" altLang="en-US" dirty="0"/>
              <a:t>版本</a:t>
            </a:r>
            <a:endParaRPr dirty="0"/>
          </a:p>
        </p:txBody>
      </p:sp>
    </p:spTree>
    <p:extLst>
      <p:ext uri="{BB962C8B-B14F-4D97-AF65-F5344CB8AC3E}">
        <p14:creationId xmlns:p14="http://schemas.microsoft.com/office/powerpoint/2010/main" val="951393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26"/>
          <p:cNvSpPr txBox="1"/>
          <p:nvPr/>
        </p:nvSpPr>
        <p:spPr>
          <a:xfrm>
            <a:off x="513000" y="448650"/>
            <a:ext cx="8372400" cy="1769100"/>
          </a:xfrm>
          <a:prstGeom prst="rect">
            <a:avLst/>
          </a:prstGeom>
          <a:noFill/>
          <a:ln>
            <a:noFill/>
          </a:ln>
        </p:spPr>
        <p:txBody>
          <a:bodyPr spcFirstLastPara="1" wrap="square" lIns="91425" tIns="91425" rIns="91425" bIns="91425" anchor="t" anchorCtr="0">
            <a:noAutofit/>
          </a:bodyPr>
          <a:lstStyle/>
          <a:p>
            <a:pPr marL="0" lvl="0" indent="0" algn="l" rtl="0">
              <a:lnSpc>
                <a:spcPct val="111600"/>
              </a:lnSpc>
              <a:spcBef>
                <a:spcPts val="0"/>
              </a:spcBef>
              <a:spcAft>
                <a:spcPts val="0"/>
              </a:spcAft>
              <a:buNone/>
            </a:pPr>
            <a:endParaRPr sz="2800">
              <a:solidFill>
                <a:srgbClr val="3F3B39"/>
              </a:solidFill>
              <a:latin typeface="Helvetica Neue"/>
              <a:ea typeface="Helvetica Neue"/>
              <a:cs typeface="Helvetica Neue"/>
              <a:sym typeface="Helvetica Neue"/>
            </a:endParaRPr>
          </a:p>
          <a:p>
            <a:pPr marL="0" lvl="0" indent="0" algn="l" rtl="0">
              <a:lnSpc>
                <a:spcPct val="111600"/>
              </a:lnSpc>
              <a:spcBef>
                <a:spcPts val="0"/>
              </a:spcBef>
              <a:spcAft>
                <a:spcPts val="0"/>
              </a:spcAft>
              <a:buNone/>
            </a:pPr>
            <a:endParaRPr sz="2800">
              <a:solidFill>
                <a:srgbClr val="3F3B39"/>
              </a:solidFill>
              <a:latin typeface="Helvetica Neue"/>
              <a:ea typeface="Helvetica Neue"/>
              <a:cs typeface="Helvetica Neue"/>
              <a:sym typeface="Helvetica Neue"/>
            </a:endParaRPr>
          </a:p>
        </p:txBody>
      </p:sp>
      <p:sp>
        <p:nvSpPr>
          <p:cNvPr id="980" name="Google Shape;980;p126"/>
          <p:cNvSpPr txBox="1"/>
          <p:nvPr/>
        </p:nvSpPr>
        <p:spPr>
          <a:xfrm>
            <a:off x="3137850" y="356625"/>
            <a:ext cx="5340000" cy="1969200"/>
          </a:xfrm>
          <a:prstGeom prst="rect">
            <a:avLst/>
          </a:prstGeom>
          <a:noFill/>
          <a:ln>
            <a:noFill/>
          </a:ln>
        </p:spPr>
        <p:txBody>
          <a:bodyPr spcFirstLastPara="1" wrap="square" lIns="91425" tIns="91425" rIns="91425" bIns="91425" anchor="t" anchorCtr="0">
            <a:noAutofit/>
          </a:bodyPr>
          <a:lstStyle/>
          <a:p>
            <a:pPr marL="0" lvl="0" indent="457200" algn="l" rtl="0">
              <a:spcBef>
                <a:spcPts val="600"/>
              </a:spcBef>
              <a:spcAft>
                <a:spcPts val="0"/>
              </a:spcAft>
              <a:buClr>
                <a:schemeClr val="dk1"/>
              </a:buClr>
              <a:buSzPts val="1100"/>
              <a:buFont typeface="Arial"/>
              <a:buNone/>
            </a:pPr>
            <a:r>
              <a:rPr lang="zh-CN" altLang="en-US" sz="3000" dirty="0">
                <a:solidFill>
                  <a:srgbClr val="3F3B39"/>
                </a:solidFill>
                <a:latin typeface="Helvetica Neue"/>
                <a:ea typeface="Helvetica Neue"/>
                <a:cs typeface="Helvetica Neue"/>
                <a:sym typeface="Helvetica Neue"/>
              </a:rPr>
              <a:t>练习</a:t>
            </a:r>
            <a:endParaRPr sz="3000" dirty="0">
              <a:solidFill>
                <a:srgbClr val="3F3B39"/>
              </a:solidFill>
              <a:latin typeface="Helvetica Neue"/>
              <a:ea typeface="Helvetica Neue"/>
              <a:cs typeface="Helvetica Neue"/>
              <a:sym typeface="Helvetica Neue"/>
            </a:endParaRPr>
          </a:p>
        </p:txBody>
      </p:sp>
      <p:pic>
        <p:nvPicPr>
          <p:cNvPr id="981" name="Google Shape;981;p126" descr="New HD version: http://youtu.be/bOf-i0n3TeU&#10;&#10;Possibly the easiest timer you'll ever use. Big easy to see numbers. Beeps when it reaches 0. Voted #1 by timer-timer.com - that's us :) http://timer-timer.com" title="15 Minute Countdown Timer">
            <a:hlinkClick r:id="rId3"/>
          </p:cNvPr>
          <p:cNvPicPr preferRelativeResize="0"/>
          <p:nvPr/>
        </p:nvPicPr>
        <p:blipFill>
          <a:blip r:embed="rId4">
            <a:alphaModFix/>
          </a:blip>
          <a:stretch>
            <a:fillRect/>
          </a:stretch>
        </p:blipFill>
        <p:spPr>
          <a:xfrm>
            <a:off x="192210" y="2397400"/>
            <a:ext cx="2358769" cy="1769100"/>
          </a:xfrm>
          <a:prstGeom prst="rect">
            <a:avLst/>
          </a:prstGeom>
          <a:noFill/>
          <a:ln>
            <a:noFill/>
          </a:ln>
        </p:spPr>
      </p:pic>
      <p:sp>
        <p:nvSpPr>
          <p:cNvPr id="982" name="Google Shape;982;p126"/>
          <p:cNvSpPr txBox="1"/>
          <p:nvPr/>
        </p:nvSpPr>
        <p:spPr>
          <a:xfrm>
            <a:off x="3264400" y="3053350"/>
            <a:ext cx="4076700" cy="19692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000" u="sng" dirty="0">
                <a:latin typeface="Helvetica Neue"/>
                <a:ea typeface="Helvetica Neue"/>
                <a:cs typeface="Helvetica Neue"/>
                <a:sym typeface="Helvetica Neue"/>
              </a:rPr>
              <a:t>Parent element:</a:t>
            </a:r>
            <a:br>
              <a:rPr lang="en" sz="2000" u="sng" dirty="0">
                <a:solidFill>
                  <a:srgbClr val="3F3B39"/>
                </a:solidFill>
                <a:latin typeface="Helvetica Neue"/>
                <a:ea typeface="Helvetica Neue"/>
                <a:cs typeface="Helvetica Neue"/>
                <a:sym typeface="Helvetica Neue"/>
              </a:rPr>
            </a:br>
            <a:endParaRPr sz="800" u="sng" dirty="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Font typeface="Helvetica Neue"/>
              <a:buChar char="■"/>
            </a:pPr>
            <a:r>
              <a:rPr lang="en" sz="1600" dirty="0">
                <a:solidFill>
                  <a:schemeClr val="dk1"/>
                </a:solidFill>
                <a:latin typeface="Helvetica Neue"/>
                <a:ea typeface="Helvetica Neue"/>
                <a:cs typeface="Helvetica Neue"/>
                <a:sym typeface="Helvetica Neue"/>
              </a:rPr>
              <a:t>align-items</a:t>
            </a:r>
            <a:endParaRPr sz="1600" dirty="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Font typeface="Helvetica Neue"/>
              <a:buChar char="■"/>
            </a:pPr>
            <a:r>
              <a:rPr lang="en" sz="1600" dirty="0">
                <a:solidFill>
                  <a:schemeClr val="dk1"/>
                </a:solidFill>
                <a:latin typeface="Helvetica Neue"/>
                <a:ea typeface="Helvetica Neue"/>
                <a:cs typeface="Helvetica Neue"/>
                <a:sym typeface="Helvetica Neue"/>
              </a:rPr>
              <a:t>align-content</a:t>
            </a:r>
            <a:endParaRPr sz="1600" dirty="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Font typeface="Helvetica Neue"/>
              <a:buChar char="■"/>
            </a:pPr>
            <a:r>
              <a:rPr lang="en" sz="1600" dirty="0">
                <a:solidFill>
                  <a:schemeClr val="dk1"/>
                </a:solidFill>
                <a:latin typeface="Helvetica Neue"/>
                <a:ea typeface="Helvetica Neue"/>
                <a:cs typeface="Helvetica Neue"/>
                <a:sym typeface="Helvetica Neue"/>
              </a:rPr>
              <a:t>flex-wrap</a:t>
            </a:r>
            <a:endParaRPr sz="2400" dirty="0">
              <a:solidFill>
                <a:srgbClr val="3F3B39"/>
              </a:solidFill>
              <a:latin typeface="Helvetica Neue"/>
              <a:ea typeface="Helvetica Neue"/>
              <a:cs typeface="Helvetica Neue"/>
              <a:sym typeface="Helvetica Neue"/>
            </a:endParaRPr>
          </a:p>
        </p:txBody>
      </p:sp>
      <p:sp>
        <p:nvSpPr>
          <p:cNvPr id="983" name="Google Shape;983;p126"/>
          <p:cNvSpPr txBox="1"/>
          <p:nvPr/>
        </p:nvSpPr>
        <p:spPr>
          <a:xfrm>
            <a:off x="5675825" y="3129550"/>
            <a:ext cx="2919600" cy="18879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000" u="sng" dirty="0">
                <a:latin typeface="Helvetica Neue"/>
                <a:ea typeface="Helvetica Neue"/>
                <a:cs typeface="Helvetica Neue"/>
                <a:sym typeface="Helvetica Neue"/>
              </a:rPr>
              <a:t>Child element:</a:t>
            </a:r>
            <a:br>
              <a:rPr lang="en" sz="2000" u="sng" dirty="0">
                <a:latin typeface="Helvetica Neue"/>
                <a:ea typeface="Helvetica Neue"/>
                <a:cs typeface="Helvetica Neue"/>
                <a:sym typeface="Helvetica Neue"/>
              </a:rPr>
            </a:br>
            <a:endParaRPr sz="800" u="sng" dirty="0">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Font typeface="Helvetica Neue"/>
              <a:buChar char="■"/>
            </a:pPr>
            <a:r>
              <a:rPr lang="en" sz="1600" dirty="0">
                <a:solidFill>
                  <a:schemeClr val="dk1"/>
                </a:solidFill>
                <a:latin typeface="Helvetica Neue"/>
                <a:ea typeface="Helvetica Neue"/>
                <a:cs typeface="Helvetica Neue"/>
                <a:sym typeface="Helvetica Neue"/>
              </a:rPr>
              <a:t>flex</a:t>
            </a:r>
            <a:endParaRPr sz="1600" dirty="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Font typeface="Helvetica Neue"/>
              <a:buChar char="■"/>
            </a:pPr>
            <a:r>
              <a:rPr lang="en" sz="1600" dirty="0">
                <a:solidFill>
                  <a:schemeClr val="dk1"/>
                </a:solidFill>
                <a:latin typeface="Helvetica Neue"/>
                <a:ea typeface="Helvetica Neue"/>
                <a:cs typeface="Helvetica Neue"/>
                <a:sym typeface="Helvetica Neue"/>
              </a:rPr>
              <a:t>order</a:t>
            </a:r>
            <a:endParaRPr sz="1600" dirty="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Font typeface="Helvetica Neue"/>
              <a:buChar char="■"/>
            </a:pPr>
            <a:r>
              <a:rPr lang="en" sz="1600" dirty="0">
                <a:solidFill>
                  <a:schemeClr val="dk1"/>
                </a:solidFill>
                <a:latin typeface="Helvetica Neue"/>
                <a:ea typeface="Helvetica Neue"/>
                <a:cs typeface="Helvetica Neue"/>
                <a:sym typeface="Helvetica Neue"/>
              </a:rPr>
              <a:t>align-self</a:t>
            </a:r>
            <a:endParaRPr sz="1600" dirty="0">
              <a:solidFill>
                <a:schemeClr val="dk1"/>
              </a:solidFill>
              <a:latin typeface="Helvetica Neue"/>
              <a:ea typeface="Helvetica Neue"/>
              <a:cs typeface="Helvetica Neue"/>
              <a:sym typeface="Helvetica Neue"/>
            </a:endParaRPr>
          </a:p>
          <a:p>
            <a:pPr marL="0" lvl="0" indent="0" algn="l" rtl="0">
              <a:lnSpc>
                <a:spcPct val="111600"/>
              </a:lnSpc>
              <a:spcBef>
                <a:spcPts val="0"/>
              </a:spcBef>
              <a:spcAft>
                <a:spcPts val="0"/>
              </a:spcAft>
              <a:buNone/>
            </a:pPr>
            <a:endParaRPr sz="2400" dirty="0">
              <a:solidFill>
                <a:srgbClr val="3F3B39"/>
              </a:solidFill>
              <a:latin typeface="Helvetica Neue"/>
              <a:ea typeface="Helvetica Neue"/>
              <a:cs typeface="Helvetica Neue"/>
              <a:sym typeface="Helvetica Neue"/>
            </a:endParaRPr>
          </a:p>
        </p:txBody>
      </p:sp>
      <p:sp>
        <p:nvSpPr>
          <p:cNvPr id="2" name="矩形 1">
            <a:extLst>
              <a:ext uri="{FF2B5EF4-FFF2-40B4-BE49-F238E27FC236}">
                <a16:creationId xmlns:a16="http://schemas.microsoft.com/office/drawing/2014/main" id="{9AF9AA68-4010-014C-8583-317A1876D3F0}"/>
              </a:ext>
            </a:extLst>
          </p:cNvPr>
          <p:cNvSpPr/>
          <p:nvPr/>
        </p:nvSpPr>
        <p:spPr>
          <a:xfrm>
            <a:off x="3137850" y="1697080"/>
            <a:ext cx="4572000" cy="738664"/>
          </a:xfrm>
          <a:prstGeom prst="rect">
            <a:avLst/>
          </a:prstGeom>
        </p:spPr>
        <p:txBody>
          <a:bodyPr>
            <a:spAutoFit/>
          </a:bodyPr>
          <a:lstStyle/>
          <a:p>
            <a:r>
              <a:rPr lang="zh-CN" altLang="en-US" dirty="0">
                <a:hlinkClick r:id="rId5"/>
              </a:rPr>
              <a:t>https://popcode.org/?snapshot=3792c1c8-b41e-4516-9438-34ea37c90d87</a:t>
            </a:r>
            <a:endParaRPr lang="en-US" altLang="zh-CN" dirty="0"/>
          </a:p>
          <a:p>
            <a:endParaRPr lang="zh-CN" altLang="en-US" dirty="0"/>
          </a:p>
        </p:txBody>
      </p:sp>
    </p:spTree>
    <p:extLst>
      <p:ext uri="{BB962C8B-B14F-4D97-AF65-F5344CB8AC3E}">
        <p14:creationId xmlns:p14="http://schemas.microsoft.com/office/powerpoint/2010/main" val="1641325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27"/>
          <p:cNvSpPr txBox="1">
            <a:spLocks noGrp="1"/>
          </p:cNvSpPr>
          <p:nvPr>
            <p:ph type="ctrTitle"/>
          </p:nvPr>
        </p:nvSpPr>
        <p:spPr>
          <a:xfrm>
            <a:off x="193925" y="2032100"/>
            <a:ext cx="2352600" cy="2793900"/>
          </a:xfrm>
          <a:prstGeom prst="rect">
            <a:avLst/>
          </a:prstGeom>
        </p:spPr>
        <p:txBody>
          <a:bodyPr spcFirstLastPara="1" wrap="square" lIns="91425" tIns="91425" rIns="91425" bIns="91425" anchor="t" anchorCtr="0">
            <a:noAutofit/>
          </a:bodyPr>
          <a:lstStyle/>
          <a:p>
            <a:pPr lvl="0">
              <a:buSzPts val="1100"/>
            </a:pPr>
            <a:r>
              <a:rPr lang="en" sz="2000" dirty="0">
                <a:solidFill>
                  <a:srgbClr val="000000"/>
                </a:solidFill>
              </a:rPr>
              <a:t>If you finish early, go to </a:t>
            </a:r>
            <a:br>
              <a:rPr lang="en" sz="2000" dirty="0">
                <a:solidFill>
                  <a:srgbClr val="000000"/>
                </a:solidFill>
              </a:rPr>
            </a:br>
            <a:r>
              <a:rPr lang="en-US" altLang="zh-CN" sz="2000" dirty="0">
                <a:hlinkClick r:id="rId3"/>
              </a:rPr>
              <a:t>https://flexboxfroggy.com/#zh-cn</a:t>
            </a:r>
            <a:br>
              <a:rPr lang="en-US" altLang="zh-CN" sz="2000" dirty="0"/>
            </a:br>
            <a:r>
              <a:rPr lang="en" sz="2000" dirty="0">
                <a:solidFill>
                  <a:srgbClr val="000000"/>
                </a:solidFill>
              </a:rPr>
              <a:t>to practice your Flexbox skills in this game!</a:t>
            </a:r>
            <a:endParaRPr sz="2000" dirty="0">
              <a:solidFill>
                <a:srgbClr val="000000"/>
              </a:solidFill>
              <a:latin typeface="Helvetica Neue"/>
              <a:ea typeface="Helvetica Neue"/>
              <a:cs typeface="Helvetica Neue"/>
              <a:sym typeface="Helvetica Neue"/>
            </a:endParaRPr>
          </a:p>
        </p:txBody>
      </p:sp>
      <p:pic>
        <p:nvPicPr>
          <p:cNvPr id="989" name="Google Shape;989;p127"/>
          <p:cNvPicPr preferRelativeResize="0"/>
          <p:nvPr/>
        </p:nvPicPr>
        <p:blipFill>
          <a:blip r:embed="rId4">
            <a:alphaModFix/>
          </a:blip>
          <a:stretch>
            <a:fillRect/>
          </a:stretch>
        </p:blipFill>
        <p:spPr>
          <a:xfrm>
            <a:off x="3264400" y="1480932"/>
            <a:ext cx="5340099" cy="2335043"/>
          </a:xfrm>
          <a:prstGeom prst="rect">
            <a:avLst/>
          </a:prstGeom>
          <a:noFill/>
          <a:ln>
            <a:noFill/>
          </a:ln>
        </p:spPr>
      </p:pic>
      <p:sp>
        <p:nvSpPr>
          <p:cNvPr id="2" name="矩形 1">
            <a:extLst>
              <a:ext uri="{FF2B5EF4-FFF2-40B4-BE49-F238E27FC236}">
                <a16:creationId xmlns:a16="http://schemas.microsoft.com/office/drawing/2014/main" id="{13ADF194-78FE-7E48-B793-6340B2B0D76C}"/>
              </a:ext>
            </a:extLst>
          </p:cNvPr>
          <p:cNvSpPr/>
          <p:nvPr/>
        </p:nvSpPr>
        <p:spPr>
          <a:xfrm>
            <a:off x="3264400" y="4213423"/>
            <a:ext cx="2760692" cy="523220"/>
          </a:xfrm>
          <a:prstGeom prst="rect">
            <a:avLst/>
          </a:prstGeom>
        </p:spPr>
        <p:txBody>
          <a:bodyPr wrap="none">
            <a:spAutoFit/>
          </a:bodyPr>
          <a:lstStyle/>
          <a:p>
            <a:r>
              <a:rPr lang="en-US" altLang="zh-CN" dirty="0">
                <a:hlinkClick r:id="rId3"/>
              </a:rPr>
              <a:t>https://flexboxfroggy.com/#zh-cn</a:t>
            </a:r>
            <a:endParaRPr lang="en-US" altLang="zh-CN" dirty="0"/>
          </a:p>
          <a:p>
            <a:endParaRPr lang="zh-CN" altLang="en-US" dirty="0"/>
          </a:p>
        </p:txBody>
      </p:sp>
    </p:spTree>
    <p:extLst>
      <p:ext uri="{BB962C8B-B14F-4D97-AF65-F5344CB8AC3E}">
        <p14:creationId xmlns:p14="http://schemas.microsoft.com/office/powerpoint/2010/main" val="39733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79"/>
          <p:cNvSpPr txBox="1">
            <a:spLocks noGrp="1"/>
          </p:cNvSpPr>
          <p:nvPr>
            <p:ph type="body" idx="1"/>
          </p:nvPr>
        </p:nvSpPr>
        <p:spPr>
          <a:xfrm>
            <a:off x="539500" y="1257300"/>
            <a:ext cx="8071500" cy="14178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sz="2400" dirty="0">
                <a:solidFill>
                  <a:schemeClr val="dk1"/>
                </a:solidFill>
              </a:rPr>
              <a:t>&lt;div&gt;</a:t>
            </a:r>
            <a:r>
              <a:rPr lang="zh-CN" altLang="en-US" sz="2400" dirty="0">
                <a:solidFill>
                  <a:schemeClr val="dk1"/>
                </a:solidFill>
              </a:rPr>
              <a:t>有用的原因之一是因为它们允许我们创建</a:t>
            </a:r>
          </a:p>
          <a:p>
            <a:pPr marL="0" lvl="0" indent="0">
              <a:buClr>
                <a:schemeClr val="dk1"/>
              </a:buClr>
              <a:buSzPts val="1100"/>
              <a:buNone/>
            </a:pPr>
            <a:r>
              <a:rPr lang="zh-CN" altLang="en-US" sz="2400" dirty="0">
                <a:solidFill>
                  <a:schemeClr val="dk1"/>
                </a:solidFill>
              </a:rPr>
              <a:t>自定义布局（页面布局）</a:t>
            </a:r>
          </a:p>
          <a:p>
            <a:pPr marL="0" lvl="0" indent="0">
              <a:buClr>
                <a:schemeClr val="dk1"/>
              </a:buClr>
              <a:buSzPts val="1100"/>
              <a:buNone/>
            </a:pPr>
            <a:r>
              <a:rPr lang="zh-CN" altLang="en-US" sz="2400" dirty="0">
                <a:solidFill>
                  <a:schemeClr val="dk1"/>
                </a:solidFill>
              </a:rPr>
              <a:t>用于我们的网站。</a:t>
            </a:r>
            <a:endParaRPr sz="2400" dirty="0">
              <a:latin typeface="Helvetica Neue"/>
              <a:ea typeface="Helvetica Neue"/>
              <a:cs typeface="Helvetica Neue"/>
              <a:sym typeface="Helvetica Neue"/>
            </a:endParaRPr>
          </a:p>
        </p:txBody>
      </p:sp>
      <p:sp>
        <p:nvSpPr>
          <p:cNvPr id="567" name="Google Shape;567;p7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Intro to DIVs</a:t>
            </a:r>
            <a:endParaRPr/>
          </a:p>
        </p:txBody>
      </p:sp>
      <p:pic>
        <p:nvPicPr>
          <p:cNvPr id="568" name="Google Shape;568;p79"/>
          <p:cNvPicPr preferRelativeResize="0"/>
          <p:nvPr/>
        </p:nvPicPr>
        <p:blipFill>
          <a:blip r:embed="rId3">
            <a:alphaModFix/>
          </a:blip>
          <a:stretch>
            <a:fillRect/>
          </a:stretch>
        </p:blipFill>
        <p:spPr>
          <a:xfrm>
            <a:off x="4707593" y="1793726"/>
            <a:ext cx="3150325" cy="2813925"/>
          </a:xfrm>
          <a:prstGeom prst="rect">
            <a:avLst/>
          </a:prstGeom>
          <a:noFill/>
          <a:ln>
            <a:noFill/>
          </a:ln>
        </p:spPr>
      </p:pic>
      <p:sp>
        <p:nvSpPr>
          <p:cNvPr id="569" name="Google Shape;569;p79"/>
          <p:cNvSpPr txBox="1"/>
          <p:nvPr/>
        </p:nvSpPr>
        <p:spPr>
          <a:xfrm>
            <a:off x="668288" y="2968950"/>
            <a:ext cx="3774900" cy="14850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tLang="zh-CN" sz="2400" dirty="0">
                <a:solidFill>
                  <a:schemeClr val="dk1"/>
                </a:solidFill>
                <a:latin typeface="Helvetica Neue"/>
                <a:ea typeface="Helvetica Neue"/>
                <a:cs typeface="Helvetica Neue"/>
                <a:sym typeface="Helvetica Neue"/>
              </a:rPr>
              <a:t>Header</a:t>
            </a:r>
            <a:r>
              <a:rPr lang="zh-CN" altLang="en-US" sz="2400" dirty="0">
                <a:solidFill>
                  <a:schemeClr val="dk1"/>
                </a:solidFill>
                <a:latin typeface="Helvetica Neue"/>
                <a:ea typeface="Helvetica Neue"/>
                <a:cs typeface="Helvetica Neue"/>
                <a:sym typeface="Helvetica Neue"/>
              </a:rPr>
              <a:t>：页头</a:t>
            </a:r>
            <a:endParaRPr lang="en-US" altLang="zh-CN" sz="24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altLang="zh-CN" sz="2400" dirty="0">
                <a:solidFill>
                  <a:schemeClr val="dk1"/>
                </a:solidFill>
                <a:latin typeface="Helvetica Neue"/>
                <a:ea typeface="Helvetica Neue"/>
                <a:cs typeface="Helvetica Neue"/>
                <a:sym typeface="Helvetica Neue"/>
              </a:rPr>
              <a:t>Menu</a:t>
            </a:r>
            <a:r>
              <a:rPr lang="zh-CN" altLang="en-US" sz="2400" dirty="0">
                <a:solidFill>
                  <a:schemeClr val="dk1"/>
                </a:solidFill>
                <a:latin typeface="Helvetica Neue"/>
                <a:ea typeface="Helvetica Neue"/>
                <a:cs typeface="Helvetica Neue"/>
                <a:sym typeface="Helvetica Neue"/>
              </a:rPr>
              <a:t>：菜单</a:t>
            </a:r>
            <a:endParaRPr lang="en-US" altLang="zh-CN" sz="24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altLang="zh-CN" sz="2400" dirty="0">
                <a:solidFill>
                  <a:schemeClr val="dk1"/>
                </a:solidFill>
                <a:latin typeface="Helvetica Neue"/>
                <a:ea typeface="Helvetica Neue"/>
                <a:cs typeface="Helvetica Neue"/>
                <a:sym typeface="Helvetica Neue"/>
              </a:rPr>
              <a:t>Main</a:t>
            </a:r>
            <a:r>
              <a:rPr lang="zh-CN" altLang="en-US" sz="2400" dirty="0">
                <a:solidFill>
                  <a:schemeClr val="dk1"/>
                </a:solidFill>
                <a:latin typeface="Helvetica Neue"/>
                <a:ea typeface="Helvetica Neue"/>
                <a:cs typeface="Helvetica Neue"/>
                <a:sym typeface="Helvetica Neue"/>
              </a:rPr>
              <a:t>：主要内容</a:t>
            </a:r>
            <a:endParaRPr lang="en-US" altLang="zh-CN" sz="2400" dirty="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US" altLang="zh-CN" sz="2400" dirty="0">
                <a:solidFill>
                  <a:schemeClr val="dk1"/>
                </a:solidFill>
                <a:latin typeface="Helvetica Neue"/>
                <a:ea typeface="Helvetica Neue"/>
                <a:cs typeface="Helvetica Neue"/>
                <a:sym typeface="Helvetica Neue"/>
              </a:rPr>
              <a:t>Footer</a:t>
            </a:r>
            <a:r>
              <a:rPr lang="zh-CN" altLang="en-US" sz="2400" dirty="0">
                <a:solidFill>
                  <a:schemeClr val="dk1"/>
                </a:solidFill>
                <a:latin typeface="Helvetica Neue"/>
                <a:ea typeface="Helvetica Neue"/>
                <a:cs typeface="Helvetica Neue"/>
                <a:sym typeface="Helvetica Neue"/>
              </a:rPr>
              <a:t>：页脚</a:t>
            </a:r>
            <a:endParaRPr dirty="0">
              <a:latin typeface="Helvetica Neue"/>
              <a:ea typeface="Helvetica Neue"/>
              <a:cs typeface="Helvetica Neue"/>
              <a:sym typeface="Helvetica Neue"/>
            </a:endParaRPr>
          </a:p>
        </p:txBody>
      </p:sp>
    </p:spTree>
    <p:extLst>
      <p:ext uri="{BB962C8B-B14F-4D97-AF65-F5344CB8AC3E}">
        <p14:creationId xmlns:p14="http://schemas.microsoft.com/office/powerpoint/2010/main" val="9695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8"/>
          <p:cNvSpPr txBox="1">
            <a:spLocks noGrp="1"/>
          </p:cNvSpPr>
          <p:nvPr>
            <p:ph type="subTitle" idx="1"/>
          </p:nvPr>
        </p:nvSpPr>
        <p:spPr>
          <a:xfrm>
            <a:off x="208200" y="1838600"/>
            <a:ext cx="2306400" cy="2793000"/>
          </a:xfrm>
          <a:prstGeom prst="rect">
            <a:avLst/>
          </a:prstGeom>
          <a:noFill/>
          <a:ln>
            <a:noFill/>
          </a:ln>
        </p:spPr>
        <p:txBody>
          <a:bodyPr spcFirstLastPara="1" wrap="square" lIns="91425" tIns="91425" rIns="91425" bIns="91425" anchor="ctr" anchorCtr="0">
            <a:noAutofit/>
          </a:bodyPr>
          <a:lstStyle/>
          <a:p>
            <a:pPr marL="0" lvl="0" indent="0">
              <a:spcBef>
                <a:spcPts val="1000"/>
              </a:spcBef>
              <a:buNone/>
            </a:pPr>
            <a:r>
              <a:rPr lang="zh-CN" altLang="en-US" sz="2200" dirty="0">
                <a:solidFill>
                  <a:schemeClr val="dk1"/>
                </a:solidFill>
              </a:rPr>
              <a:t>我们使用</a:t>
            </a:r>
            <a:r>
              <a:rPr lang="en-US" altLang="zh-CN" sz="2200" dirty="0">
                <a:solidFill>
                  <a:schemeClr val="dk1"/>
                </a:solidFill>
              </a:rPr>
              <a:t>&lt;</a:t>
            </a:r>
            <a:r>
              <a:rPr lang="en-US" sz="2200" dirty="0">
                <a:solidFill>
                  <a:schemeClr val="dk1"/>
                </a:solidFill>
              </a:rPr>
              <a:t>div&gt;</a:t>
            </a:r>
            <a:r>
              <a:rPr lang="zh-CN" altLang="en-US" sz="2200" dirty="0">
                <a:solidFill>
                  <a:schemeClr val="dk1"/>
                </a:solidFill>
              </a:rPr>
              <a:t>来组织网站的各个部分</a:t>
            </a:r>
            <a:endParaRPr dirty="0"/>
          </a:p>
        </p:txBody>
      </p:sp>
      <p:sp>
        <p:nvSpPr>
          <p:cNvPr id="557" name="Google Shape;557;p78"/>
          <p:cNvSpPr txBox="1"/>
          <p:nvPr/>
        </p:nvSpPr>
        <p:spPr>
          <a:xfrm>
            <a:off x="2887025" y="983950"/>
            <a:ext cx="2659200" cy="30399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Consolas"/>
                <a:ea typeface="Consolas"/>
                <a:cs typeface="Consolas"/>
                <a:sym typeface="Consolas"/>
              </a:rPr>
              <a:t>&lt;</a:t>
            </a:r>
            <a:r>
              <a:rPr lang="en" dirty="0">
                <a:solidFill>
                  <a:srgbClr val="EF5330"/>
                </a:solidFill>
                <a:latin typeface="Consolas"/>
                <a:ea typeface="Consolas"/>
                <a:cs typeface="Consolas"/>
                <a:sym typeface="Consolas"/>
              </a:rPr>
              <a:t>body</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div</a:t>
            </a:r>
            <a:r>
              <a:rPr lang="en" dirty="0">
                <a:solidFill>
                  <a:schemeClr val="dk1"/>
                </a:solidFill>
                <a:latin typeface="Consolas"/>
                <a:ea typeface="Consolas"/>
                <a:cs typeface="Consolas"/>
                <a:sym typeface="Consolas"/>
              </a:rPr>
              <a:t> class=</a:t>
            </a:r>
            <a:r>
              <a:rPr lang="en" dirty="0">
                <a:solidFill>
                  <a:srgbClr val="6AA84F"/>
                </a:solidFill>
                <a:latin typeface="Consolas"/>
                <a:ea typeface="Consolas"/>
                <a:cs typeface="Consolas"/>
                <a:sym typeface="Consolas"/>
              </a:rPr>
              <a:t>“</a:t>
            </a:r>
            <a:r>
              <a:rPr lang="zh-CN" altLang="en" dirty="0">
                <a:solidFill>
                  <a:srgbClr val="6AA84F"/>
                </a:solidFill>
                <a:latin typeface="Consolas"/>
                <a:ea typeface="Consolas"/>
                <a:cs typeface="Consolas"/>
                <a:sym typeface="Consolas"/>
              </a:rPr>
              <a:t>页头</a:t>
            </a:r>
            <a:r>
              <a:rPr lang="en" dirty="0">
                <a:solidFill>
                  <a:srgbClr val="6AA84F"/>
                </a:solidFill>
                <a:latin typeface="Consolas"/>
                <a:ea typeface="Consolas"/>
                <a:cs typeface="Consolas"/>
                <a:sym typeface="Consolas"/>
              </a:rPr>
              <a:t>"</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h1</a:t>
            </a:r>
            <a:r>
              <a:rPr lang="en" dirty="0">
                <a:solidFill>
                  <a:schemeClr val="dk1"/>
                </a:solidFill>
                <a:latin typeface="Consolas"/>
                <a:ea typeface="Consolas"/>
                <a:cs typeface="Consolas"/>
                <a:sym typeface="Consolas"/>
              </a:rPr>
              <a:t>&gt;Dog pics&lt;/</a:t>
            </a:r>
            <a:r>
              <a:rPr lang="en" dirty="0">
                <a:solidFill>
                  <a:srgbClr val="EF5330"/>
                </a:solidFill>
                <a:latin typeface="Consolas"/>
                <a:ea typeface="Consolas"/>
                <a:cs typeface="Consolas"/>
                <a:sym typeface="Consolas"/>
              </a:rPr>
              <a:t>h1</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div</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endParaRPr dirty="0">
              <a:solidFill>
                <a:schemeClr val="dk1"/>
              </a:solidFill>
              <a:latin typeface="Consolas"/>
              <a:ea typeface="Consolas"/>
              <a:cs typeface="Consolas"/>
              <a:sym typeface="Consolas"/>
            </a:endParaRPr>
          </a:p>
          <a:p>
            <a:pPr marL="0" lvl="0" indent="0" algn="l" rtl="0">
              <a:spcBef>
                <a:spcPts val="0"/>
              </a:spcBef>
              <a:spcAft>
                <a:spcPts val="0"/>
              </a:spcAft>
              <a:buNone/>
            </a:pP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div</a:t>
            </a:r>
            <a:r>
              <a:rPr lang="en" dirty="0">
                <a:solidFill>
                  <a:schemeClr val="dk1"/>
                </a:solidFill>
                <a:latin typeface="Consolas"/>
                <a:ea typeface="Consolas"/>
                <a:cs typeface="Consolas"/>
                <a:sym typeface="Consolas"/>
              </a:rPr>
              <a:t> class=</a:t>
            </a:r>
            <a:r>
              <a:rPr lang="en" dirty="0">
                <a:solidFill>
                  <a:srgbClr val="6AA84F"/>
                </a:solidFill>
                <a:latin typeface="Consolas"/>
                <a:ea typeface="Consolas"/>
                <a:cs typeface="Consolas"/>
                <a:sym typeface="Consolas"/>
              </a:rPr>
              <a:t>“</a:t>
            </a:r>
            <a:r>
              <a:rPr lang="zh-CN" altLang="en" dirty="0">
                <a:solidFill>
                  <a:srgbClr val="6AA84F"/>
                </a:solidFill>
                <a:latin typeface="Consolas"/>
                <a:ea typeface="Consolas"/>
                <a:cs typeface="Consolas"/>
                <a:sym typeface="Consolas"/>
              </a:rPr>
              <a:t>图片库</a:t>
            </a:r>
            <a:r>
              <a:rPr lang="en" dirty="0">
                <a:solidFill>
                  <a:srgbClr val="6AA84F"/>
                </a:solidFill>
                <a:latin typeface="Consolas"/>
                <a:ea typeface="Consolas"/>
                <a:cs typeface="Consolas"/>
                <a:sym typeface="Consolas"/>
              </a:rPr>
              <a:t>"</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a:t>
            </a:r>
            <a:endParaRPr sz="1200"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div</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div</a:t>
            </a:r>
            <a:r>
              <a:rPr lang="en" dirty="0">
                <a:solidFill>
                  <a:schemeClr val="dk1"/>
                </a:solidFill>
                <a:latin typeface="Consolas"/>
                <a:ea typeface="Consolas"/>
                <a:cs typeface="Consolas"/>
                <a:sym typeface="Consolas"/>
              </a:rPr>
              <a:t> class=</a:t>
            </a:r>
            <a:r>
              <a:rPr lang="en" dirty="0">
                <a:solidFill>
                  <a:srgbClr val="6AA84F"/>
                </a:solidFill>
                <a:latin typeface="Consolas"/>
                <a:ea typeface="Consolas"/>
                <a:cs typeface="Consolas"/>
                <a:sym typeface="Consolas"/>
              </a:rPr>
              <a:t>“</a:t>
            </a:r>
            <a:r>
              <a:rPr lang="zh-CN" altLang="en" dirty="0">
                <a:solidFill>
                  <a:srgbClr val="6AA84F"/>
                </a:solidFill>
                <a:latin typeface="Consolas"/>
                <a:ea typeface="Consolas"/>
                <a:cs typeface="Consolas"/>
                <a:sym typeface="Consolas"/>
              </a:rPr>
              <a:t>页脚</a:t>
            </a:r>
            <a:r>
              <a:rPr lang="en" dirty="0">
                <a:solidFill>
                  <a:srgbClr val="6AA84F"/>
                </a:solidFill>
                <a:latin typeface="Consolas"/>
                <a:ea typeface="Consolas"/>
                <a:cs typeface="Consolas"/>
                <a:sym typeface="Consolas"/>
              </a:rPr>
              <a:t>"</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p</a:t>
            </a:r>
            <a:r>
              <a:rPr lang="en" dirty="0">
                <a:solidFill>
                  <a:schemeClr val="dk1"/>
                </a:solidFill>
                <a:latin typeface="Consolas"/>
                <a:ea typeface="Consolas"/>
                <a:cs typeface="Consolas"/>
                <a:sym typeface="Consolas"/>
              </a:rPr>
              <a:t>&gt;Dogs are life&lt;/</a:t>
            </a:r>
            <a:r>
              <a:rPr lang="en" dirty="0">
                <a:solidFill>
                  <a:srgbClr val="EF5330"/>
                </a:solidFill>
                <a:latin typeface="Consolas"/>
                <a:ea typeface="Consolas"/>
                <a:cs typeface="Consolas"/>
                <a:sym typeface="Consolas"/>
              </a:rPr>
              <a:t>p</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  &lt;/</a:t>
            </a:r>
            <a:r>
              <a:rPr lang="en" dirty="0">
                <a:solidFill>
                  <a:srgbClr val="EF5330"/>
                </a:solidFill>
                <a:latin typeface="Consolas"/>
                <a:ea typeface="Consolas"/>
                <a:cs typeface="Consolas"/>
                <a:sym typeface="Consolas"/>
              </a:rPr>
              <a:t>div</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r>
              <a:rPr lang="en" dirty="0">
                <a:solidFill>
                  <a:schemeClr val="dk1"/>
                </a:solidFill>
                <a:latin typeface="Consolas"/>
                <a:ea typeface="Consolas"/>
                <a:cs typeface="Consolas"/>
                <a:sym typeface="Consolas"/>
              </a:rPr>
              <a:t>&lt;/</a:t>
            </a:r>
            <a:r>
              <a:rPr lang="en" dirty="0">
                <a:solidFill>
                  <a:srgbClr val="EF5330"/>
                </a:solidFill>
                <a:latin typeface="Consolas"/>
                <a:ea typeface="Consolas"/>
                <a:cs typeface="Consolas"/>
                <a:sym typeface="Consolas"/>
              </a:rPr>
              <a:t>body</a:t>
            </a:r>
            <a:r>
              <a:rPr lang="en" dirty="0">
                <a:solidFill>
                  <a:schemeClr val="dk1"/>
                </a:solidFill>
                <a:latin typeface="Consolas"/>
                <a:ea typeface="Consolas"/>
                <a:cs typeface="Consolas"/>
                <a:sym typeface="Consolas"/>
              </a:rPr>
              <a:t>&gt;</a:t>
            </a:r>
            <a:endParaRPr dirty="0">
              <a:solidFill>
                <a:schemeClr val="dk1"/>
              </a:solidFill>
              <a:latin typeface="Consolas"/>
              <a:ea typeface="Consolas"/>
              <a:cs typeface="Consolas"/>
              <a:sym typeface="Consolas"/>
            </a:endParaRPr>
          </a:p>
          <a:p>
            <a:pPr marL="0" lvl="0" indent="0" algn="l" rtl="0">
              <a:spcBef>
                <a:spcPts val="0"/>
              </a:spcBef>
              <a:spcAft>
                <a:spcPts val="0"/>
              </a:spcAft>
              <a:buNone/>
            </a:pPr>
            <a:endParaRPr dirty="0">
              <a:latin typeface="Consolas"/>
              <a:ea typeface="Consolas"/>
              <a:cs typeface="Consolas"/>
              <a:sym typeface="Consolas"/>
            </a:endParaRPr>
          </a:p>
          <a:p>
            <a:pPr marL="0" lvl="0" indent="0" algn="l" rtl="0">
              <a:spcBef>
                <a:spcPts val="0"/>
              </a:spcBef>
              <a:spcAft>
                <a:spcPts val="0"/>
              </a:spcAft>
              <a:buNone/>
            </a:pPr>
            <a:endParaRPr dirty="0">
              <a:latin typeface="Consolas"/>
              <a:ea typeface="Consolas"/>
              <a:cs typeface="Consolas"/>
              <a:sym typeface="Consolas"/>
            </a:endParaRPr>
          </a:p>
        </p:txBody>
      </p:sp>
      <p:pic>
        <p:nvPicPr>
          <p:cNvPr id="558" name="Google Shape;558;p78"/>
          <p:cNvPicPr preferRelativeResize="0"/>
          <p:nvPr/>
        </p:nvPicPr>
        <p:blipFill>
          <a:blip r:embed="rId3">
            <a:alphaModFix/>
          </a:blip>
          <a:stretch>
            <a:fillRect/>
          </a:stretch>
        </p:blipFill>
        <p:spPr>
          <a:xfrm>
            <a:off x="5768825" y="1715676"/>
            <a:ext cx="2990100" cy="1853084"/>
          </a:xfrm>
          <a:prstGeom prst="rect">
            <a:avLst/>
          </a:prstGeom>
          <a:noFill/>
          <a:ln>
            <a:noFill/>
          </a:ln>
        </p:spPr>
      </p:pic>
      <p:cxnSp>
        <p:nvCxnSpPr>
          <p:cNvPr id="559" name="Google Shape;559;p78"/>
          <p:cNvCxnSpPr/>
          <p:nvPr/>
        </p:nvCxnSpPr>
        <p:spPr>
          <a:xfrm rot="10800000" flipH="1">
            <a:off x="2887025" y="1952750"/>
            <a:ext cx="5871900" cy="14100"/>
          </a:xfrm>
          <a:prstGeom prst="straightConnector1">
            <a:avLst/>
          </a:prstGeom>
          <a:noFill/>
          <a:ln w="9525" cap="flat" cmpd="sng">
            <a:solidFill>
              <a:srgbClr val="666666"/>
            </a:solidFill>
            <a:prstDash val="dash"/>
            <a:round/>
            <a:headEnd type="none" w="med" len="med"/>
            <a:tailEnd type="none" w="med" len="med"/>
          </a:ln>
        </p:spPr>
      </p:cxnSp>
      <p:cxnSp>
        <p:nvCxnSpPr>
          <p:cNvPr id="560" name="Google Shape;560;p78"/>
          <p:cNvCxnSpPr/>
          <p:nvPr/>
        </p:nvCxnSpPr>
        <p:spPr>
          <a:xfrm rot="10800000" flipH="1">
            <a:off x="2909100" y="3152225"/>
            <a:ext cx="5871900" cy="14100"/>
          </a:xfrm>
          <a:prstGeom prst="straightConnector1">
            <a:avLst/>
          </a:prstGeom>
          <a:noFill/>
          <a:ln w="9525" cap="flat" cmpd="sng">
            <a:solidFill>
              <a:srgbClr val="666666"/>
            </a:solidFill>
            <a:prstDash val="dash"/>
            <a:round/>
            <a:headEnd type="none" w="med" len="med"/>
            <a:tailEnd type="none" w="med" len="med"/>
          </a:ln>
        </p:spPr>
      </p:cxnSp>
      <p:pic>
        <p:nvPicPr>
          <p:cNvPr id="561" name="Google Shape;561;p78"/>
          <p:cNvPicPr preferRelativeResize="0"/>
          <p:nvPr/>
        </p:nvPicPr>
        <p:blipFill>
          <a:blip r:embed="rId4">
            <a:alphaModFix/>
          </a:blip>
          <a:stretch>
            <a:fillRect/>
          </a:stretch>
        </p:blipFill>
        <p:spPr>
          <a:xfrm>
            <a:off x="8405375" y="157775"/>
            <a:ext cx="609600" cy="609600"/>
          </a:xfrm>
          <a:prstGeom prst="rect">
            <a:avLst/>
          </a:prstGeom>
          <a:noFill/>
          <a:ln>
            <a:noFill/>
          </a:ln>
        </p:spPr>
      </p:pic>
    </p:spTree>
    <p:extLst>
      <p:ext uri="{BB962C8B-B14F-4D97-AF65-F5344CB8AC3E}">
        <p14:creationId xmlns:p14="http://schemas.microsoft.com/office/powerpoint/2010/main" val="340815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2300"/>
                                        <p:tgtEl>
                                          <p:spTgt spid="558"/>
                                        </p:tgtEl>
                                      </p:cBhvr>
                                    </p:animEffect>
                                  </p:childTnLst>
                                </p:cTn>
                              </p:par>
                            </p:childTnLst>
                          </p:cTn>
                        </p:par>
                        <p:par>
                          <p:cTn id="8" fill="hold">
                            <p:stCondLst>
                              <p:cond delay="2300"/>
                            </p:stCondLst>
                            <p:childTnLst>
                              <p:par>
                                <p:cTn id="9" presetID="10" presetClass="entr" presetSubtype="0" fill="hold" nodeType="afterEffect">
                                  <p:stCondLst>
                                    <p:cond delay="0"/>
                                  </p:stCondLst>
                                  <p:childTnLst>
                                    <p:set>
                                      <p:cBhvr>
                                        <p:cTn id="10" dur="1" fill="hold">
                                          <p:stCondLst>
                                            <p:cond delay="0"/>
                                          </p:stCondLst>
                                        </p:cTn>
                                        <p:tgtEl>
                                          <p:spTgt spid="560"/>
                                        </p:tgtEl>
                                        <p:attrNameLst>
                                          <p:attrName>style.visibility</p:attrName>
                                        </p:attrNameLst>
                                      </p:cBhvr>
                                      <p:to>
                                        <p:strVal val="visible"/>
                                      </p:to>
                                    </p:set>
                                    <p:animEffect transition="in" filter="fade">
                                      <p:cBhvr>
                                        <p:cTn id="11" dur="2300"/>
                                        <p:tgtEl>
                                          <p:spTgt spid="560"/>
                                        </p:tgtEl>
                                      </p:cBhvr>
                                    </p:animEffect>
                                  </p:childTnLst>
                                </p:cTn>
                              </p:par>
                              <p:par>
                                <p:cTn id="12" presetID="10" presetClass="entr" presetSubtype="0" fill="hold" nodeType="withEffect">
                                  <p:stCondLst>
                                    <p:cond delay="0"/>
                                  </p:stCondLst>
                                  <p:childTnLst>
                                    <p:set>
                                      <p:cBhvr>
                                        <p:cTn id="13" dur="1" fill="hold">
                                          <p:stCondLst>
                                            <p:cond delay="0"/>
                                          </p:stCondLst>
                                        </p:cTn>
                                        <p:tgtEl>
                                          <p:spTgt spid="559"/>
                                        </p:tgtEl>
                                        <p:attrNameLst>
                                          <p:attrName>style.visibility</p:attrName>
                                        </p:attrNameLst>
                                      </p:cBhvr>
                                      <p:to>
                                        <p:strVal val="visible"/>
                                      </p:to>
                                    </p:set>
                                    <p:animEffect transition="in" filter="fade">
                                      <p:cBhvr>
                                        <p:cTn id="14" dur="1000"/>
                                        <p:tgtEl>
                                          <p:spTgt spid="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US" sz="2400" dirty="0"/>
              <a:t>父子元素</a:t>
            </a:r>
            <a:endParaRPr sz="2400" dirty="0"/>
          </a:p>
        </p:txBody>
      </p:sp>
      <p:sp>
        <p:nvSpPr>
          <p:cNvPr id="575" name="Google Shape;575;p80"/>
          <p:cNvSpPr txBox="1">
            <a:spLocks noGrp="1"/>
          </p:cNvSpPr>
          <p:nvPr>
            <p:ph type="body" idx="1"/>
          </p:nvPr>
        </p:nvSpPr>
        <p:spPr>
          <a:xfrm>
            <a:off x="539500" y="1347450"/>
            <a:ext cx="8071500" cy="1030200"/>
          </a:xfrm>
          <a:prstGeom prst="rect">
            <a:avLst/>
          </a:prstGeom>
        </p:spPr>
        <p:txBody>
          <a:bodyPr spcFirstLastPara="1" wrap="square" lIns="91425" tIns="91425" rIns="91425" bIns="91425" anchor="t" anchorCtr="0">
            <a:noAutofit/>
          </a:bodyPr>
          <a:lstStyle/>
          <a:p>
            <a:pPr marL="0" lvl="0" indent="0">
              <a:buNone/>
            </a:pPr>
            <a:r>
              <a:rPr lang="zh-CN" altLang="en-US" dirty="0"/>
              <a:t>当我们将嵌套</a:t>
            </a:r>
            <a:r>
              <a:rPr lang="en-US" dirty="0"/>
              <a:t>HTML</a:t>
            </a:r>
            <a:r>
              <a:rPr lang="zh-CN" altLang="en-US" dirty="0"/>
              <a:t>元素嵌套在另一个</a:t>
            </a:r>
            <a:r>
              <a:rPr lang="en-US" dirty="0"/>
              <a:t>HTML</a:t>
            </a:r>
            <a:r>
              <a:rPr lang="zh-CN" altLang="en-US" dirty="0"/>
              <a:t>元素中时，我们会创建父子关系。</a:t>
            </a:r>
            <a:endParaRPr sz="1800" dirty="0">
              <a:latin typeface="Helvetica Neue"/>
              <a:ea typeface="Helvetica Neue"/>
              <a:cs typeface="Helvetica Neue"/>
              <a:sym typeface="Helvetica Neue"/>
            </a:endParaRPr>
          </a:p>
        </p:txBody>
      </p:sp>
      <p:sp>
        <p:nvSpPr>
          <p:cNvPr id="576" name="Google Shape;576;p80"/>
          <p:cNvSpPr txBox="1"/>
          <p:nvPr/>
        </p:nvSpPr>
        <p:spPr>
          <a:xfrm>
            <a:off x="2090525" y="2695200"/>
            <a:ext cx="3812400" cy="16860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onsolas"/>
              <a:ea typeface="Consolas"/>
              <a:cs typeface="Consolas"/>
              <a:sym typeface="Consolas"/>
            </a:endParaRPr>
          </a:p>
          <a:p>
            <a:pPr marL="0" lvl="0" indent="0" algn="l" rtl="0">
              <a:spcBef>
                <a:spcPts val="0"/>
              </a:spcBef>
              <a:spcAft>
                <a:spcPts val="0"/>
              </a:spcAft>
              <a:buNone/>
            </a:pPr>
            <a:r>
              <a:rPr lang="en" sz="1800" dirty="0">
                <a:solidFill>
                  <a:schemeClr val="dk1"/>
                </a:solidFill>
                <a:latin typeface="Consolas"/>
                <a:ea typeface="Consolas"/>
                <a:cs typeface="Consolas"/>
                <a:sym typeface="Consolas"/>
              </a:rPr>
              <a:t>&lt;</a:t>
            </a:r>
            <a:r>
              <a:rPr lang="en" sz="1800" dirty="0">
                <a:solidFill>
                  <a:srgbClr val="0080FF"/>
                </a:solidFill>
                <a:latin typeface="Consolas"/>
                <a:ea typeface="Consolas"/>
                <a:cs typeface="Consolas"/>
                <a:sym typeface="Consolas"/>
              </a:rPr>
              <a:t>div</a:t>
            </a:r>
            <a:r>
              <a:rPr lang="en" sz="1800" dirty="0">
                <a:solidFill>
                  <a:schemeClr val="dk1"/>
                </a:solidFill>
                <a:latin typeface="Consolas"/>
                <a:ea typeface="Consolas"/>
                <a:cs typeface="Consolas"/>
                <a:sym typeface="Consolas"/>
              </a:rPr>
              <a:t> class="header"&gt;</a:t>
            </a:r>
            <a:endParaRPr sz="1800" dirty="0">
              <a:solidFill>
                <a:schemeClr val="dk1"/>
              </a:solidFill>
              <a:latin typeface="Consolas"/>
              <a:ea typeface="Consolas"/>
              <a:cs typeface="Consolas"/>
              <a:sym typeface="Consolas"/>
            </a:endParaRPr>
          </a:p>
          <a:p>
            <a:pPr marL="0" lvl="0" indent="0" algn="l" rtl="0">
              <a:spcBef>
                <a:spcPts val="0"/>
              </a:spcBef>
              <a:spcAft>
                <a:spcPts val="0"/>
              </a:spcAft>
              <a:buNone/>
            </a:pPr>
            <a:r>
              <a:rPr lang="en" sz="1800" dirty="0">
                <a:solidFill>
                  <a:schemeClr val="dk1"/>
                </a:solidFill>
                <a:latin typeface="Consolas"/>
                <a:ea typeface="Consolas"/>
                <a:cs typeface="Consolas"/>
                <a:sym typeface="Consolas"/>
              </a:rPr>
              <a:t>  &lt;</a:t>
            </a:r>
            <a:r>
              <a:rPr lang="en" sz="1800" dirty="0">
                <a:solidFill>
                  <a:srgbClr val="0080FF"/>
                </a:solidFill>
                <a:latin typeface="Consolas"/>
                <a:ea typeface="Consolas"/>
                <a:cs typeface="Consolas"/>
                <a:sym typeface="Consolas"/>
              </a:rPr>
              <a:t>h1</a:t>
            </a:r>
            <a:r>
              <a:rPr lang="en" sz="1800" dirty="0">
                <a:solidFill>
                  <a:schemeClr val="dk1"/>
                </a:solidFill>
                <a:latin typeface="Consolas"/>
                <a:ea typeface="Consolas"/>
                <a:cs typeface="Consolas"/>
                <a:sym typeface="Consolas"/>
              </a:rPr>
              <a:t>&gt;Dog pics&lt;/</a:t>
            </a:r>
            <a:r>
              <a:rPr lang="en" sz="1800" dirty="0">
                <a:solidFill>
                  <a:srgbClr val="0080FF"/>
                </a:solidFill>
                <a:latin typeface="Consolas"/>
                <a:ea typeface="Consolas"/>
                <a:cs typeface="Consolas"/>
                <a:sym typeface="Consolas"/>
              </a:rPr>
              <a:t>h1</a:t>
            </a:r>
            <a:r>
              <a:rPr lang="en" sz="1800" dirty="0">
                <a:solidFill>
                  <a:schemeClr val="dk1"/>
                </a:solidFill>
                <a:latin typeface="Consolas"/>
                <a:ea typeface="Consolas"/>
                <a:cs typeface="Consolas"/>
                <a:sym typeface="Consolas"/>
              </a:rPr>
              <a:t>&gt;</a:t>
            </a:r>
            <a:endParaRPr sz="1800" dirty="0">
              <a:solidFill>
                <a:schemeClr val="dk1"/>
              </a:solidFill>
              <a:latin typeface="Consolas"/>
              <a:ea typeface="Consolas"/>
              <a:cs typeface="Consolas"/>
              <a:sym typeface="Consolas"/>
            </a:endParaRPr>
          </a:p>
          <a:p>
            <a:pPr marL="0" lvl="0" indent="0" algn="l" rtl="0">
              <a:spcBef>
                <a:spcPts val="0"/>
              </a:spcBef>
              <a:spcAft>
                <a:spcPts val="0"/>
              </a:spcAft>
              <a:buNone/>
            </a:pPr>
            <a:r>
              <a:rPr lang="en" sz="1800" dirty="0">
                <a:solidFill>
                  <a:schemeClr val="dk1"/>
                </a:solidFill>
                <a:latin typeface="Consolas"/>
                <a:ea typeface="Consolas"/>
                <a:cs typeface="Consolas"/>
                <a:sym typeface="Consolas"/>
              </a:rPr>
              <a:t>  &lt;</a:t>
            </a:r>
            <a:r>
              <a:rPr lang="en" sz="1800" dirty="0">
                <a:solidFill>
                  <a:srgbClr val="0080FF"/>
                </a:solidFill>
                <a:latin typeface="Consolas"/>
                <a:ea typeface="Consolas"/>
                <a:cs typeface="Consolas"/>
                <a:sym typeface="Consolas"/>
              </a:rPr>
              <a:t>p</a:t>
            </a:r>
            <a:r>
              <a:rPr lang="en" sz="1800" dirty="0">
                <a:solidFill>
                  <a:schemeClr val="dk1"/>
                </a:solidFill>
                <a:latin typeface="Consolas"/>
                <a:ea typeface="Consolas"/>
                <a:cs typeface="Consolas"/>
                <a:sym typeface="Consolas"/>
              </a:rPr>
              <a:t>&gt;A site about DOGS&lt;/</a:t>
            </a:r>
            <a:r>
              <a:rPr lang="en" sz="1800" dirty="0">
                <a:solidFill>
                  <a:srgbClr val="0080FF"/>
                </a:solidFill>
                <a:latin typeface="Consolas"/>
                <a:ea typeface="Consolas"/>
                <a:cs typeface="Consolas"/>
                <a:sym typeface="Consolas"/>
              </a:rPr>
              <a:t>p</a:t>
            </a:r>
            <a:r>
              <a:rPr lang="en" sz="1800" dirty="0">
                <a:solidFill>
                  <a:schemeClr val="dk1"/>
                </a:solidFill>
                <a:latin typeface="Consolas"/>
                <a:ea typeface="Consolas"/>
                <a:cs typeface="Consolas"/>
                <a:sym typeface="Consolas"/>
              </a:rPr>
              <a:t>&gt;</a:t>
            </a:r>
            <a:endParaRPr sz="1800" dirty="0">
              <a:solidFill>
                <a:schemeClr val="dk1"/>
              </a:solidFill>
              <a:latin typeface="Consolas"/>
              <a:ea typeface="Consolas"/>
              <a:cs typeface="Consolas"/>
              <a:sym typeface="Consolas"/>
            </a:endParaRPr>
          </a:p>
          <a:p>
            <a:pPr marL="0" lvl="0" indent="0" algn="l" rtl="0">
              <a:spcBef>
                <a:spcPts val="0"/>
              </a:spcBef>
              <a:spcAft>
                <a:spcPts val="0"/>
              </a:spcAft>
              <a:buNone/>
            </a:pPr>
            <a:r>
              <a:rPr lang="en" sz="1800" dirty="0">
                <a:solidFill>
                  <a:schemeClr val="dk1"/>
                </a:solidFill>
                <a:latin typeface="Consolas"/>
                <a:ea typeface="Consolas"/>
                <a:cs typeface="Consolas"/>
                <a:sym typeface="Consolas"/>
              </a:rPr>
              <a:t>&lt;/</a:t>
            </a:r>
            <a:r>
              <a:rPr lang="en" sz="1800" dirty="0">
                <a:solidFill>
                  <a:srgbClr val="0080FF"/>
                </a:solidFill>
                <a:latin typeface="Consolas"/>
                <a:ea typeface="Consolas"/>
                <a:cs typeface="Consolas"/>
                <a:sym typeface="Consolas"/>
              </a:rPr>
              <a:t>div</a:t>
            </a:r>
            <a:r>
              <a:rPr lang="en" sz="1800" dirty="0">
                <a:solidFill>
                  <a:schemeClr val="dk1"/>
                </a:solidFill>
                <a:latin typeface="Consolas"/>
                <a:ea typeface="Consolas"/>
                <a:cs typeface="Consolas"/>
                <a:sym typeface="Consolas"/>
              </a:rPr>
              <a:t>&gt;</a:t>
            </a:r>
            <a:endParaRPr sz="1800" dirty="0">
              <a:solidFill>
                <a:schemeClr val="dk1"/>
              </a:solidFill>
              <a:latin typeface="Consolas"/>
              <a:ea typeface="Consolas"/>
              <a:cs typeface="Consolas"/>
              <a:sym typeface="Consolas"/>
            </a:endParaRPr>
          </a:p>
          <a:p>
            <a:pPr marL="0" lvl="0" indent="0" algn="l" rtl="0">
              <a:spcBef>
                <a:spcPts val="0"/>
              </a:spcBef>
              <a:spcAft>
                <a:spcPts val="0"/>
              </a:spcAft>
              <a:buNone/>
            </a:pPr>
            <a:endParaRPr sz="1800" dirty="0">
              <a:solidFill>
                <a:schemeClr val="dk1"/>
              </a:solidFill>
              <a:latin typeface="Consolas"/>
              <a:ea typeface="Consolas"/>
              <a:cs typeface="Consolas"/>
              <a:sym typeface="Consolas"/>
            </a:endParaRPr>
          </a:p>
          <a:p>
            <a:pPr marL="0" lvl="0" indent="0" algn="l" rtl="0">
              <a:spcBef>
                <a:spcPts val="0"/>
              </a:spcBef>
              <a:spcAft>
                <a:spcPts val="0"/>
              </a:spcAft>
              <a:buNone/>
            </a:pPr>
            <a:endParaRPr sz="1800" dirty="0">
              <a:latin typeface="Consolas"/>
              <a:ea typeface="Consolas"/>
              <a:cs typeface="Consolas"/>
              <a:sym typeface="Consolas"/>
            </a:endParaRPr>
          </a:p>
          <a:p>
            <a:pPr marL="0" lvl="0" indent="0" algn="l" rtl="0">
              <a:spcBef>
                <a:spcPts val="0"/>
              </a:spcBef>
              <a:spcAft>
                <a:spcPts val="0"/>
              </a:spcAft>
              <a:buNone/>
            </a:pPr>
            <a:endParaRPr sz="1800" dirty="0">
              <a:latin typeface="Consolas"/>
              <a:ea typeface="Consolas"/>
              <a:cs typeface="Consolas"/>
              <a:sym typeface="Consolas"/>
            </a:endParaRPr>
          </a:p>
        </p:txBody>
      </p:sp>
      <p:sp>
        <p:nvSpPr>
          <p:cNvPr id="577" name="Google Shape;577;p80"/>
          <p:cNvSpPr/>
          <p:nvPr/>
        </p:nvSpPr>
        <p:spPr>
          <a:xfrm>
            <a:off x="2158925" y="2989500"/>
            <a:ext cx="2591100" cy="2646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FAA7B"/>
              </a:solidFill>
              <a:latin typeface="Helvetica Neue"/>
              <a:ea typeface="Helvetica Neue"/>
              <a:cs typeface="Helvetica Neue"/>
              <a:sym typeface="Helvetica Neue"/>
            </a:endParaRPr>
          </a:p>
        </p:txBody>
      </p:sp>
      <p:sp>
        <p:nvSpPr>
          <p:cNvPr id="578" name="Google Shape;578;p80"/>
          <p:cNvSpPr/>
          <p:nvPr/>
        </p:nvSpPr>
        <p:spPr>
          <a:xfrm>
            <a:off x="607575" y="2970750"/>
            <a:ext cx="959400" cy="59715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u="sng" dirty="0">
                <a:solidFill>
                  <a:srgbClr val="FFAA7B"/>
                </a:solidFill>
                <a:latin typeface="Helvetica Neue"/>
                <a:ea typeface="Helvetica Neue"/>
                <a:cs typeface="Helvetica Neue"/>
                <a:sym typeface="Helvetica Neue"/>
              </a:rPr>
              <a:t>Parent</a:t>
            </a:r>
          </a:p>
          <a:p>
            <a:pPr marL="0" lvl="0" indent="0" algn="ctr" rtl="0">
              <a:spcBef>
                <a:spcPts val="0"/>
              </a:spcBef>
              <a:spcAft>
                <a:spcPts val="0"/>
              </a:spcAft>
              <a:buNone/>
            </a:pPr>
            <a:r>
              <a:rPr lang="zh-CN" altLang="en" sz="1600" b="1" u="sng" dirty="0">
                <a:solidFill>
                  <a:srgbClr val="FFAA7B"/>
                </a:solidFill>
                <a:latin typeface="Helvetica Neue"/>
                <a:ea typeface="Helvetica Neue"/>
                <a:cs typeface="Helvetica Neue"/>
                <a:sym typeface="Helvetica Neue"/>
              </a:rPr>
              <a:t>父</a:t>
            </a:r>
            <a:r>
              <a:rPr lang="zh-CN" altLang="en-US" sz="1600" b="1" u="sng" dirty="0">
                <a:solidFill>
                  <a:srgbClr val="FFAA7B"/>
                </a:solidFill>
                <a:latin typeface="Helvetica Neue"/>
                <a:ea typeface="Helvetica Neue"/>
                <a:cs typeface="Helvetica Neue"/>
                <a:sym typeface="Helvetica Neue"/>
              </a:rPr>
              <a:t>元素</a:t>
            </a:r>
            <a:endParaRPr sz="1600" b="1" u="sng" dirty="0">
              <a:solidFill>
                <a:srgbClr val="FFAA7B"/>
              </a:solidFill>
              <a:latin typeface="Helvetica Neue"/>
              <a:ea typeface="Helvetica Neue"/>
              <a:cs typeface="Helvetica Neue"/>
              <a:sym typeface="Helvetica Neue"/>
            </a:endParaRPr>
          </a:p>
        </p:txBody>
      </p:sp>
      <p:cxnSp>
        <p:nvCxnSpPr>
          <p:cNvPr id="579" name="Google Shape;579;p80"/>
          <p:cNvCxnSpPr>
            <a:cxnSpLocks/>
            <a:stCxn id="578" idx="3"/>
            <a:endCxn id="577" idx="1"/>
          </p:cNvCxnSpPr>
          <p:nvPr/>
        </p:nvCxnSpPr>
        <p:spPr>
          <a:xfrm flipV="1">
            <a:off x="1566975" y="3121800"/>
            <a:ext cx="591950" cy="147525"/>
          </a:xfrm>
          <a:prstGeom prst="straightConnector1">
            <a:avLst/>
          </a:prstGeom>
          <a:noFill/>
          <a:ln w="19050" cap="flat" cmpd="sng">
            <a:solidFill>
              <a:srgbClr val="0080FF"/>
            </a:solidFill>
            <a:prstDash val="solid"/>
            <a:round/>
            <a:headEnd type="none" w="med" len="med"/>
            <a:tailEnd type="none" w="med" len="med"/>
          </a:ln>
        </p:spPr>
      </p:cxnSp>
      <p:sp>
        <p:nvSpPr>
          <p:cNvPr id="580" name="Google Shape;580;p80"/>
          <p:cNvSpPr/>
          <p:nvPr/>
        </p:nvSpPr>
        <p:spPr>
          <a:xfrm>
            <a:off x="2413100" y="3311550"/>
            <a:ext cx="3095400" cy="5169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FAA7B"/>
              </a:solidFill>
              <a:latin typeface="Helvetica Neue"/>
              <a:ea typeface="Helvetica Neue"/>
              <a:cs typeface="Helvetica Neue"/>
              <a:sym typeface="Helvetica Neue"/>
            </a:endParaRPr>
          </a:p>
        </p:txBody>
      </p:sp>
      <p:sp>
        <p:nvSpPr>
          <p:cNvPr id="581" name="Google Shape;581;p80"/>
          <p:cNvSpPr/>
          <p:nvPr/>
        </p:nvSpPr>
        <p:spPr>
          <a:xfrm>
            <a:off x="7219925" y="3416850"/>
            <a:ext cx="1112700" cy="713700"/>
          </a:xfrm>
          <a:prstGeom prst="roundRect">
            <a:avLst>
              <a:gd name="adj" fmla="val 16667"/>
            </a:avLst>
          </a:prstGeom>
          <a:solidFill>
            <a:srgbClr val="FFFFFF"/>
          </a:solid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u="sng" dirty="0">
                <a:solidFill>
                  <a:schemeClr val="accent1"/>
                </a:solidFill>
                <a:latin typeface="Helvetica Neue"/>
                <a:ea typeface="Helvetica Neue"/>
                <a:cs typeface="Helvetica Neue"/>
                <a:sym typeface="Helvetica Neue"/>
              </a:rPr>
              <a:t>Children</a:t>
            </a:r>
          </a:p>
          <a:p>
            <a:pPr marL="0" lvl="0" indent="0" algn="ctr" rtl="0">
              <a:spcBef>
                <a:spcPts val="0"/>
              </a:spcBef>
              <a:spcAft>
                <a:spcPts val="0"/>
              </a:spcAft>
              <a:buNone/>
            </a:pPr>
            <a:r>
              <a:rPr lang="zh-CN" altLang="en" sz="1600" b="1" u="sng" dirty="0">
                <a:solidFill>
                  <a:schemeClr val="accent1"/>
                </a:solidFill>
                <a:latin typeface="Helvetica Neue"/>
                <a:ea typeface="Helvetica Neue"/>
                <a:cs typeface="Helvetica Neue"/>
                <a:sym typeface="Helvetica Neue"/>
              </a:rPr>
              <a:t>子元素</a:t>
            </a:r>
            <a:endParaRPr sz="1600" b="1" u="sng" dirty="0">
              <a:solidFill>
                <a:schemeClr val="accent1"/>
              </a:solidFill>
              <a:latin typeface="Helvetica Neue"/>
              <a:ea typeface="Helvetica Neue"/>
              <a:cs typeface="Helvetica Neue"/>
              <a:sym typeface="Helvetica Neue"/>
            </a:endParaRPr>
          </a:p>
        </p:txBody>
      </p:sp>
      <p:cxnSp>
        <p:nvCxnSpPr>
          <p:cNvPr id="582" name="Google Shape;582;p80"/>
          <p:cNvCxnSpPr>
            <a:cxnSpLocks/>
            <a:stCxn id="581" idx="1"/>
            <a:endCxn id="580" idx="3"/>
          </p:cNvCxnSpPr>
          <p:nvPr/>
        </p:nvCxnSpPr>
        <p:spPr>
          <a:xfrm flipH="1" flipV="1">
            <a:off x="5508500" y="3570000"/>
            <a:ext cx="1711425" cy="203700"/>
          </a:xfrm>
          <a:prstGeom prst="straightConnector1">
            <a:avLst/>
          </a:prstGeom>
          <a:noFill/>
          <a:ln w="19050" cap="flat" cmpd="sng">
            <a:solidFill>
              <a:srgbClr val="0080FF"/>
            </a:solidFill>
            <a:prstDash val="solid"/>
            <a:round/>
            <a:headEnd type="none" w="med" len="med"/>
            <a:tailEnd type="none" w="med" len="med"/>
          </a:ln>
        </p:spPr>
      </p:cxnSp>
      <p:pic>
        <p:nvPicPr>
          <p:cNvPr id="583" name="Google Shape;583;p80"/>
          <p:cNvPicPr preferRelativeResize="0"/>
          <p:nvPr/>
        </p:nvPicPr>
        <p:blipFill>
          <a:blip r:embed="rId3">
            <a:alphaModFix/>
          </a:blip>
          <a:stretch>
            <a:fillRect/>
          </a:stretch>
        </p:blipFill>
        <p:spPr>
          <a:xfrm>
            <a:off x="8035050" y="224550"/>
            <a:ext cx="572700" cy="572700"/>
          </a:xfrm>
          <a:prstGeom prst="rect">
            <a:avLst/>
          </a:prstGeom>
          <a:noFill/>
          <a:ln>
            <a:noFill/>
          </a:ln>
        </p:spPr>
      </p:pic>
      <p:sp>
        <p:nvSpPr>
          <p:cNvPr id="584" name="Google Shape;584;p80"/>
          <p:cNvSpPr/>
          <p:nvPr/>
        </p:nvSpPr>
        <p:spPr>
          <a:xfrm>
            <a:off x="2158925" y="3828450"/>
            <a:ext cx="854100" cy="302100"/>
          </a:xfrm>
          <a:prstGeom prst="roundRect">
            <a:avLst>
              <a:gd name="adj" fmla="val 16667"/>
            </a:avLst>
          </a:prstGeom>
          <a:noFill/>
          <a:ln w="19050"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FAA7B"/>
              </a:solidFill>
              <a:latin typeface="Helvetica Neue"/>
              <a:ea typeface="Helvetica Neue"/>
              <a:cs typeface="Helvetica Neue"/>
              <a:sym typeface="Helvetica Neue"/>
            </a:endParaRPr>
          </a:p>
        </p:txBody>
      </p:sp>
      <p:cxnSp>
        <p:nvCxnSpPr>
          <p:cNvPr id="585" name="Google Shape;585;p80"/>
          <p:cNvCxnSpPr>
            <a:cxnSpLocks/>
            <a:stCxn id="578" idx="3"/>
            <a:endCxn id="584" idx="1"/>
          </p:cNvCxnSpPr>
          <p:nvPr/>
        </p:nvCxnSpPr>
        <p:spPr>
          <a:xfrm>
            <a:off x="1566975" y="3269325"/>
            <a:ext cx="591950" cy="710175"/>
          </a:xfrm>
          <a:prstGeom prst="straightConnector1">
            <a:avLst/>
          </a:prstGeom>
          <a:noFill/>
          <a:ln w="19050" cap="flat" cmpd="sng">
            <a:solidFill>
              <a:srgbClr val="0080FF"/>
            </a:solidFill>
            <a:prstDash val="solid"/>
            <a:round/>
            <a:headEnd type="none" w="med" len="med"/>
            <a:tailEnd type="none" w="med" len="med"/>
          </a:ln>
        </p:spPr>
      </p:cxnSp>
    </p:spTree>
    <p:extLst>
      <p:ext uri="{BB962C8B-B14F-4D97-AF65-F5344CB8AC3E}">
        <p14:creationId xmlns:p14="http://schemas.microsoft.com/office/powerpoint/2010/main" val="25917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p:cTn id="7" dur="1000"/>
                                        <p:tgtEl>
                                          <p:spTgt spid="579"/>
                                        </p:tgtEl>
                                      </p:cBhvr>
                                    </p:animEffect>
                                  </p:childTnLst>
                                </p:cTn>
                              </p:par>
                              <p:par>
                                <p:cTn id="8" presetID="10" presetClass="entr" presetSubtype="0" fill="hold" nodeType="withEffect">
                                  <p:stCondLst>
                                    <p:cond delay="0"/>
                                  </p:stCondLst>
                                  <p:childTnLst>
                                    <p:set>
                                      <p:cBhvr>
                                        <p:cTn id="9" dur="1" fill="hold">
                                          <p:stCondLst>
                                            <p:cond delay="0"/>
                                          </p:stCondLst>
                                        </p:cTn>
                                        <p:tgtEl>
                                          <p:spTgt spid="577"/>
                                        </p:tgtEl>
                                        <p:attrNameLst>
                                          <p:attrName>style.visibility</p:attrName>
                                        </p:attrNameLst>
                                      </p:cBhvr>
                                      <p:to>
                                        <p:strVal val="visible"/>
                                      </p:to>
                                    </p:set>
                                    <p:animEffect transition="in" filter="fade">
                                      <p:cBhvr>
                                        <p:cTn id="10" dur="1000"/>
                                        <p:tgtEl>
                                          <p:spTgt spid="577"/>
                                        </p:tgtEl>
                                      </p:cBhvr>
                                    </p:animEffect>
                                  </p:childTnLst>
                                </p:cTn>
                              </p:par>
                              <p:par>
                                <p:cTn id="11" presetID="10" presetClass="entr" presetSubtype="0" fill="hold" nodeType="withEffect">
                                  <p:stCondLst>
                                    <p:cond delay="0"/>
                                  </p:stCondLst>
                                  <p:childTnLst>
                                    <p:set>
                                      <p:cBhvr>
                                        <p:cTn id="12" dur="1" fill="hold">
                                          <p:stCondLst>
                                            <p:cond delay="0"/>
                                          </p:stCondLst>
                                        </p:cTn>
                                        <p:tgtEl>
                                          <p:spTgt spid="584"/>
                                        </p:tgtEl>
                                        <p:attrNameLst>
                                          <p:attrName>style.visibility</p:attrName>
                                        </p:attrNameLst>
                                      </p:cBhvr>
                                      <p:to>
                                        <p:strVal val="visible"/>
                                      </p:to>
                                    </p:set>
                                    <p:animEffect transition="in" filter="fade">
                                      <p:cBhvr>
                                        <p:cTn id="13" dur="1000"/>
                                        <p:tgtEl>
                                          <p:spTgt spid="584"/>
                                        </p:tgtEl>
                                      </p:cBhvr>
                                    </p:animEffect>
                                  </p:childTnLst>
                                </p:cTn>
                              </p:par>
                              <p:par>
                                <p:cTn id="14" presetID="10" presetClass="entr" presetSubtype="0" fill="hold" nodeType="withEffect">
                                  <p:stCondLst>
                                    <p:cond delay="0"/>
                                  </p:stCondLst>
                                  <p:childTnLst>
                                    <p:set>
                                      <p:cBhvr>
                                        <p:cTn id="15" dur="1" fill="hold">
                                          <p:stCondLst>
                                            <p:cond delay="0"/>
                                          </p:stCondLst>
                                        </p:cTn>
                                        <p:tgtEl>
                                          <p:spTgt spid="585"/>
                                        </p:tgtEl>
                                        <p:attrNameLst>
                                          <p:attrName>style.visibility</p:attrName>
                                        </p:attrNameLst>
                                      </p:cBhvr>
                                      <p:to>
                                        <p:strVal val="visible"/>
                                      </p:to>
                                    </p:set>
                                    <p:animEffect transition="in" filter="fade">
                                      <p:cBhvr>
                                        <p:cTn id="16" dur="1000"/>
                                        <p:tgtEl>
                                          <p:spTgt spid="58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78"/>
                                        </p:tgtEl>
                                        <p:attrNameLst>
                                          <p:attrName>style.visibility</p:attrName>
                                        </p:attrNameLst>
                                      </p:cBhvr>
                                      <p:to>
                                        <p:strVal val="visible"/>
                                      </p:to>
                                    </p:set>
                                    <p:animEffect transition="in" filter="fade">
                                      <p:cBhvr>
                                        <p:cTn id="20" dur="500"/>
                                        <p:tgtEl>
                                          <p:spTgt spid="57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0"/>
                                        </p:tgtEl>
                                        <p:attrNameLst>
                                          <p:attrName>style.visibility</p:attrName>
                                        </p:attrNameLst>
                                      </p:cBhvr>
                                      <p:to>
                                        <p:strVal val="visible"/>
                                      </p:to>
                                    </p:set>
                                    <p:animEffect transition="in" filter="fade">
                                      <p:cBhvr>
                                        <p:cTn id="25" dur="900"/>
                                        <p:tgtEl>
                                          <p:spTgt spid="580"/>
                                        </p:tgtEl>
                                      </p:cBhvr>
                                    </p:animEffect>
                                  </p:childTnLst>
                                </p:cTn>
                              </p:par>
                            </p:childTnLst>
                          </p:cTn>
                        </p:par>
                        <p:par>
                          <p:cTn id="26" fill="hold">
                            <p:stCondLst>
                              <p:cond delay="900"/>
                            </p:stCondLst>
                            <p:childTnLst>
                              <p:par>
                                <p:cTn id="27" presetID="10" presetClass="entr" presetSubtype="0" fill="hold" nodeType="afterEffect">
                                  <p:stCondLst>
                                    <p:cond delay="0"/>
                                  </p:stCondLst>
                                  <p:childTnLst>
                                    <p:set>
                                      <p:cBhvr>
                                        <p:cTn id="28" dur="1" fill="hold">
                                          <p:stCondLst>
                                            <p:cond delay="0"/>
                                          </p:stCondLst>
                                        </p:cTn>
                                        <p:tgtEl>
                                          <p:spTgt spid="582"/>
                                        </p:tgtEl>
                                        <p:attrNameLst>
                                          <p:attrName>style.visibility</p:attrName>
                                        </p:attrNameLst>
                                      </p:cBhvr>
                                      <p:to>
                                        <p:strVal val="visible"/>
                                      </p:to>
                                    </p:set>
                                    <p:animEffect transition="in" filter="fade">
                                      <p:cBhvr>
                                        <p:cTn id="29" dur="500"/>
                                        <p:tgtEl>
                                          <p:spTgt spid="582"/>
                                        </p:tgtEl>
                                      </p:cBhvr>
                                    </p:animEffect>
                                  </p:childTnLst>
                                </p:cTn>
                              </p:par>
                              <p:par>
                                <p:cTn id="30" presetID="10" presetClass="entr" presetSubtype="0" fill="hold" nodeType="withEffect">
                                  <p:stCondLst>
                                    <p:cond delay="0"/>
                                  </p:stCondLst>
                                  <p:childTnLst>
                                    <p:set>
                                      <p:cBhvr>
                                        <p:cTn id="31" dur="1" fill="hold">
                                          <p:stCondLst>
                                            <p:cond delay="0"/>
                                          </p:stCondLst>
                                        </p:cTn>
                                        <p:tgtEl>
                                          <p:spTgt spid="581"/>
                                        </p:tgtEl>
                                        <p:attrNameLst>
                                          <p:attrName>style.visibility</p:attrName>
                                        </p:attrNameLst>
                                      </p:cBhvr>
                                      <p:to>
                                        <p:strVal val="visible"/>
                                      </p:to>
                                    </p:set>
                                    <p:animEffect transition="in" filter="fade">
                                      <p:cBhvr>
                                        <p:cTn id="32" dur="1000"/>
                                        <p:tgtEl>
                                          <p:spTgt spid="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87"/>
          <p:cNvPicPr preferRelativeResize="0"/>
          <p:nvPr/>
        </p:nvPicPr>
        <p:blipFill>
          <a:blip r:embed="rId3">
            <a:alphaModFix/>
          </a:blip>
          <a:stretch>
            <a:fillRect/>
          </a:stretch>
        </p:blipFill>
        <p:spPr>
          <a:xfrm>
            <a:off x="5633888" y="3281950"/>
            <a:ext cx="2661475" cy="1774300"/>
          </a:xfrm>
          <a:prstGeom prst="rect">
            <a:avLst/>
          </a:prstGeom>
          <a:noFill/>
          <a:ln>
            <a:noFill/>
          </a:ln>
        </p:spPr>
      </p:pic>
      <p:sp>
        <p:nvSpPr>
          <p:cNvPr id="692" name="Google Shape;692;p87"/>
          <p:cNvSpPr txBox="1"/>
          <p:nvPr/>
        </p:nvSpPr>
        <p:spPr>
          <a:xfrm>
            <a:off x="2953500" y="356625"/>
            <a:ext cx="3775500" cy="3465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nsolas"/>
              <a:buAutoNum type="alphaLcParenR"/>
            </a:pPr>
            <a:r>
              <a:rPr lang="en" sz="1800" dirty="0">
                <a:latin typeface="Consolas"/>
                <a:ea typeface="Consolas"/>
                <a:cs typeface="Consolas"/>
                <a:sym typeface="Consolas"/>
              </a:rPr>
              <a:t>&lt;div class="carton"&gt;</a:t>
            </a:r>
            <a:endParaRPr sz="1800" dirty="0">
              <a:latin typeface="Consolas"/>
              <a:ea typeface="Consolas"/>
              <a:cs typeface="Consolas"/>
              <a:sym typeface="Consolas"/>
            </a:endParaRPr>
          </a:p>
          <a:p>
            <a:pPr marL="914400" lvl="0" indent="0" algn="l" rtl="0">
              <a:spcBef>
                <a:spcPts val="0"/>
              </a:spcBef>
              <a:spcAft>
                <a:spcPts val="0"/>
              </a:spcAft>
              <a:buNone/>
            </a:pPr>
            <a:r>
              <a:rPr lang="en" sz="1800" dirty="0">
                <a:latin typeface="Consolas"/>
                <a:ea typeface="Consolas"/>
                <a:cs typeface="Consolas"/>
                <a:sym typeface="Consolas"/>
              </a:rPr>
              <a:t>&lt;p&gt;egg&lt;/p&gt;</a:t>
            </a:r>
            <a:endParaRPr sz="1800" dirty="0">
              <a:latin typeface="Consolas"/>
              <a:ea typeface="Consolas"/>
              <a:cs typeface="Consolas"/>
              <a:sym typeface="Consolas"/>
            </a:endParaRPr>
          </a:p>
          <a:p>
            <a:pPr marL="0" lvl="0" indent="457200" algn="l" rtl="0">
              <a:spcBef>
                <a:spcPts val="0"/>
              </a:spcBef>
              <a:spcAft>
                <a:spcPts val="0"/>
              </a:spcAft>
              <a:buNone/>
            </a:pPr>
            <a:r>
              <a:rPr lang="en" sz="1800" dirty="0">
                <a:latin typeface="Consolas"/>
                <a:ea typeface="Consolas"/>
                <a:cs typeface="Consolas"/>
                <a:sym typeface="Consolas"/>
              </a:rPr>
              <a:t>&lt;/div&gt;</a:t>
            </a:r>
            <a:endParaRPr sz="1800" dirty="0">
              <a:latin typeface="Consolas"/>
              <a:ea typeface="Consolas"/>
              <a:cs typeface="Consolas"/>
              <a:sym typeface="Consolas"/>
            </a:endParaRPr>
          </a:p>
          <a:p>
            <a:pPr marL="457200" lvl="0" indent="0" algn="l" rtl="0">
              <a:spcBef>
                <a:spcPts val="0"/>
              </a:spcBef>
              <a:spcAft>
                <a:spcPts val="0"/>
              </a:spcAft>
              <a:buNone/>
            </a:pPr>
            <a:endParaRPr sz="1800" dirty="0">
              <a:latin typeface="Consolas"/>
              <a:ea typeface="Consolas"/>
              <a:cs typeface="Consolas"/>
              <a:sym typeface="Consolas"/>
            </a:endParaRPr>
          </a:p>
          <a:p>
            <a:pPr marL="114300" lvl="0" algn="l" rtl="0">
              <a:spcBef>
                <a:spcPts val="0"/>
              </a:spcBef>
              <a:spcAft>
                <a:spcPts val="0"/>
              </a:spcAft>
              <a:buSzPts val="1800"/>
            </a:pPr>
            <a:r>
              <a:rPr lang="en" sz="1800" dirty="0">
                <a:latin typeface="Consolas"/>
                <a:ea typeface="Consolas"/>
                <a:cs typeface="Consolas"/>
                <a:sym typeface="Consolas"/>
              </a:rPr>
              <a:t>b) &lt;p </a:t>
            </a:r>
            <a:r>
              <a:rPr lang="en" sz="1800" dirty="0" err="1">
                <a:latin typeface="Consolas"/>
                <a:ea typeface="Consolas"/>
                <a:cs typeface="Consolas"/>
                <a:sym typeface="Consolas"/>
              </a:rPr>
              <a:t>class"egg</a:t>
            </a:r>
            <a:r>
              <a:rPr lang="en" sz="1800" dirty="0">
                <a:latin typeface="Consolas"/>
                <a:ea typeface="Consolas"/>
                <a:cs typeface="Consolas"/>
                <a:sym typeface="Consolas"/>
              </a:rPr>
              <a:t>"&gt;</a:t>
            </a:r>
            <a:endParaRPr sz="1800" dirty="0">
              <a:latin typeface="Consolas"/>
              <a:ea typeface="Consolas"/>
              <a:cs typeface="Consolas"/>
              <a:sym typeface="Consolas"/>
            </a:endParaRPr>
          </a:p>
          <a:p>
            <a:pPr marL="457200" lvl="0" indent="457200" algn="l" rtl="0">
              <a:spcBef>
                <a:spcPts val="0"/>
              </a:spcBef>
              <a:spcAft>
                <a:spcPts val="0"/>
              </a:spcAft>
              <a:buNone/>
            </a:pPr>
            <a:r>
              <a:rPr lang="en" sz="1800" dirty="0">
                <a:latin typeface="Consolas"/>
                <a:ea typeface="Consolas"/>
                <a:cs typeface="Consolas"/>
                <a:sym typeface="Consolas"/>
              </a:rPr>
              <a:t>&lt;div class="cartons"&gt;</a:t>
            </a:r>
            <a:endParaRPr sz="1800" dirty="0">
              <a:latin typeface="Consolas"/>
              <a:ea typeface="Consolas"/>
              <a:cs typeface="Consolas"/>
              <a:sym typeface="Consolas"/>
            </a:endParaRPr>
          </a:p>
          <a:p>
            <a:pPr marL="457200" lvl="0" indent="0" algn="l" rtl="0">
              <a:spcBef>
                <a:spcPts val="0"/>
              </a:spcBef>
              <a:spcAft>
                <a:spcPts val="0"/>
              </a:spcAft>
              <a:buNone/>
            </a:pPr>
            <a:r>
              <a:rPr lang="en" sz="1800" dirty="0">
                <a:latin typeface="Consolas"/>
                <a:ea typeface="Consolas"/>
                <a:cs typeface="Consolas"/>
                <a:sym typeface="Consolas"/>
              </a:rPr>
              <a:t>&lt;/p&gt;</a:t>
            </a:r>
          </a:p>
          <a:p>
            <a:pPr marL="457200" lvl="0" indent="0" algn="l" rtl="0">
              <a:spcBef>
                <a:spcPts val="0"/>
              </a:spcBef>
              <a:spcAft>
                <a:spcPts val="0"/>
              </a:spcAft>
              <a:buNone/>
            </a:pPr>
            <a:endParaRPr sz="1800" dirty="0">
              <a:latin typeface="Consolas"/>
              <a:ea typeface="Consolas"/>
              <a:cs typeface="Consolas"/>
              <a:sym typeface="Consolas"/>
            </a:endParaRPr>
          </a:p>
          <a:p>
            <a:pPr marL="114300" lvl="0" algn="l" rtl="0">
              <a:spcBef>
                <a:spcPts val="0"/>
              </a:spcBef>
              <a:spcAft>
                <a:spcPts val="0"/>
              </a:spcAft>
              <a:buSzPts val="1800"/>
            </a:pPr>
            <a:r>
              <a:rPr lang="en" sz="1800" dirty="0">
                <a:latin typeface="Consolas"/>
                <a:ea typeface="Consolas"/>
                <a:cs typeface="Consolas"/>
                <a:sym typeface="Consolas"/>
              </a:rPr>
              <a:t>c)</a:t>
            </a:r>
            <a:r>
              <a:rPr lang="en" sz="1800" dirty="0">
                <a:solidFill>
                  <a:schemeClr val="dk1"/>
                </a:solidFill>
                <a:latin typeface="Consolas"/>
                <a:ea typeface="Consolas"/>
                <a:cs typeface="Consolas"/>
                <a:sym typeface="Consolas"/>
              </a:rPr>
              <a:t>&lt;div class="carton"&gt;</a:t>
            </a:r>
            <a:endParaRPr sz="1800" dirty="0">
              <a:solidFill>
                <a:schemeClr val="dk1"/>
              </a:solidFill>
              <a:latin typeface="Consolas"/>
              <a:ea typeface="Consolas"/>
              <a:cs typeface="Consolas"/>
              <a:sym typeface="Consolas"/>
            </a:endParaRPr>
          </a:p>
          <a:p>
            <a:pPr marL="457200" lvl="0" indent="457200" algn="l" rtl="0">
              <a:spcBef>
                <a:spcPts val="0"/>
              </a:spcBef>
              <a:spcAft>
                <a:spcPts val="0"/>
              </a:spcAft>
              <a:buNone/>
            </a:pPr>
            <a:r>
              <a:rPr lang="en" sz="1800" dirty="0">
                <a:solidFill>
                  <a:schemeClr val="dk1"/>
                </a:solidFill>
                <a:latin typeface="Consolas"/>
                <a:ea typeface="Consolas"/>
                <a:cs typeface="Consolas"/>
                <a:sym typeface="Consolas"/>
              </a:rPr>
              <a:t>&lt;/div&gt;</a:t>
            </a:r>
            <a:endParaRPr sz="1800" dirty="0">
              <a:solidFill>
                <a:schemeClr val="dk1"/>
              </a:solidFill>
              <a:latin typeface="Consolas"/>
              <a:ea typeface="Consolas"/>
              <a:cs typeface="Consolas"/>
              <a:sym typeface="Consolas"/>
            </a:endParaRPr>
          </a:p>
          <a:p>
            <a:pPr marL="457200" lvl="0" indent="457200" algn="l" rtl="0">
              <a:spcBef>
                <a:spcPts val="0"/>
              </a:spcBef>
              <a:spcAft>
                <a:spcPts val="0"/>
              </a:spcAft>
              <a:buNone/>
            </a:pPr>
            <a:r>
              <a:rPr lang="en" sz="1800" dirty="0">
                <a:solidFill>
                  <a:schemeClr val="dk1"/>
                </a:solidFill>
                <a:latin typeface="Consolas"/>
                <a:ea typeface="Consolas"/>
                <a:cs typeface="Consolas"/>
                <a:sym typeface="Consolas"/>
              </a:rPr>
              <a:t>&lt;p class="egg"&gt;</a:t>
            </a:r>
            <a:endParaRPr sz="1800" dirty="0">
              <a:solidFill>
                <a:schemeClr val="dk1"/>
              </a:solidFill>
              <a:latin typeface="Consolas"/>
              <a:ea typeface="Consolas"/>
              <a:cs typeface="Consolas"/>
              <a:sym typeface="Consolas"/>
            </a:endParaRPr>
          </a:p>
          <a:p>
            <a:pPr marL="457200" lvl="0" indent="0" algn="l" rtl="0">
              <a:spcBef>
                <a:spcPts val="0"/>
              </a:spcBef>
              <a:spcAft>
                <a:spcPts val="0"/>
              </a:spcAft>
              <a:buNone/>
            </a:pPr>
            <a:r>
              <a:rPr lang="en" sz="1800" dirty="0">
                <a:solidFill>
                  <a:schemeClr val="dk1"/>
                </a:solidFill>
                <a:latin typeface="Consolas"/>
                <a:ea typeface="Consolas"/>
                <a:cs typeface="Consolas"/>
                <a:sym typeface="Consolas"/>
              </a:rPr>
              <a:t>&lt;/p&gt;</a:t>
            </a:r>
            <a:endParaRPr sz="1800" dirty="0">
              <a:solidFill>
                <a:schemeClr val="dk1"/>
              </a:solidFill>
              <a:latin typeface="Consolas"/>
              <a:ea typeface="Consolas"/>
              <a:cs typeface="Consolas"/>
              <a:sym typeface="Consolas"/>
            </a:endParaRPr>
          </a:p>
        </p:txBody>
      </p:sp>
      <p:sp>
        <p:nvSpPr>
          <p:cNvPr id="693" name="Google Shape;693;p87"/>
          <p:cNvSpPr txBox="1">
            <a:spLocks noGrp="1"/>
          </p:cNvSpPr>
          <p:nvPr>
            <p:ph type="body" idx="1"/>
          </p:nvPr>
        </p:nvSpPr>
        <p:spPr>
          <a:xfrm>
            <a:off x="234650" y="1786925"/>
            <a:ext cx="2279100" cy="3088200"/>
          </a:xfrm>
          <a:prstGeom prst="rect">
            <a:avLst/>
          </a:prstGeom>
        </p:spPr>
        <p:txBody>
          <a:bodyPr spcFirstLastPara="1" wrap="square" lIns="91425" tIns="91425" rIns="91425" bIns="91425" anchor="t" anchorCtr="0">
            <a:noAutofit/>
          </a:bodyPr>
          <a:lstStyle/>
          <a:p>
            <a:pPr marL="0" lvl="0" indent="0">
              <a:buNone/>
            </a:pPr>
            <a:r>
              <a:rPr lang="zh-CN" altLang="en-US" sz="2400" b="1" dirty="0"/>
              <a:t>哪个正确地将鸡蛋</a:t>
            </a:r>
            <a:r>
              <a:rPr lang="en-US" altLang="zh-CN" sz="2400" b="1" dirty="0"/>
              <a:t>egg</a:t>
            </a:r>
            <a:r>
              <a:rPr lang="zh-CN" altLang="en-US" sz="2400" b="1" dirty="0"/>
              <a:t>元素嵌套在纸箱 </a:t>
            </a:r>
            <a:r>
              <a:rPr lang="en-US" altLang="zh-CN" sz="2400" b="1" dirty="0"/>
              <a:t>carton</a:t>
            </a:r>
            <a:r>
              <a:rPr lang="zh-CN" altLang="en-US" sz="2400" b="1" dirty="0"/>
              <a:t> </a:t>
            </a:r>
            <a:r>
              <a:rPr lang="en-US" sz="2400" b="1" dirty="0"/>
              <a:t>div</a:t>
            </a:r>
            <a:r>
              <a:rPr lang="zh-CN" altLang="en-US" sz="2400" b="1" dirty="0"/>
              <a:t>中？</a:t>
            </a:r>
            <a:endParaRPr sz="2400" b="1" dirty="0">
              <a:solidFill>
                <a:schemeClr val="dk1"/>
              </a:solidFill>
            </a:endParaRPr>
          </a:p>
        </p:txBody>
      </p:sp>
    </p:spTree>
    <p:extLst>
      <p:ext uri="{BB962C8B-B14F-4D97-AF65-F5344CB8AC3E}">
        <p14:creationId xmlns:p14="http://schemas.microsoft.com/office/powerpoint/2010/main" val="222200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81"/>
          <p:cNvSpPr txBox="1">
            <a:spLocks noGrp="1"/>
          </p:cNvSpPr>
          <p:nvPr>
            <p:ph type="body" idx="1"/>
          </p:nvPr>
        </p:nvSpPr>
        <p:spPr>
          <a:xfrm>
            <a:off x="3518850" y="1399025"/>
            <a:ext cx="4812900" cy="32127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&lt;</a:t>
            </a:r>
            <a:r>
              <a:rPr lang="en" sz="2000" dirty="0">
                <a:solidFill>
                  <a:srgbClr val="EF5330"/>
                </a:solidFill>
                <a:latin typeface="Consolas"/>
                <a:ea typeface="Consolas"/>
                <a:cs typeface="Consolas"/>
                <a:sym typeface="Consolas"/>
              </a:rPr>
              <a:t>html</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a:solidFill>
                  <a:srgbClr val="EF5330"/>
                </a:solidFill>
                <a:latin typeface="Consolas"/>
                <a:ea typeface="Consolas"/>
                <a:cs typeface="Consolas"/>
                <a:sym typeface="Consolas"/>
              </a:rPr>
              <a:t>head</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a:solidFill>
                  <a:srgbClr val="EF5330"/>
                </a:solidFill>
                <a:latin typeface="Consolas"/>
                <a:ea typeface="Consolas"/>
                <a:cs typeface="Consolas"/>
                <a:sym typeface="Consolas"/>
              </a:rPr>
              <a:t>title</a:t>
            </a:r>
            <a:r>
              <a:rPr lang="en" sz="2000" dirty="0">
                <a:latin typeface="Consolas"/>
                <a:ea typeface="Consolas"/>
                <a:cs typeface="Consolas"/>
                <a:sym typeface="Consolas"/>
              </a:rPr>
              <a:t>&gt;Nesting Lesson&lt;/</a:t>
            </a:r>
            <a:r>
              <a:rPr lang="en" sz="2000" dirty="0">
                <a:solidFill>
                  <a:srgbClr val="EF5330"/>
                </a:solidFill>
                <a:latin typeface="Consolas"/>
                <a:ea typeface="Consolas"/>
                <a:cs typeface="Consolas"/>
                <a:sym typeface="Consolas"/>
              </a:rPr>
              <a:t>title</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a:solidFill>
                  <a:srgbClr val="EF5330"/>
                </a:solidFill>
                <a:latin typeface="Consolas"/>
                <a:ea typeface="Consolas"/>
                <a:cs typeface="Consolas"/>
                <a:sym typeface="Consolas"/>
              </a:rPr>
              <a:t>head</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a:solidFill>
                  <a:srgbClr val="EF5330"/>
                </a:solidFill>
                <a:latin typeface="Consolas"/>
                <a:ea typeface="Consolas"/>
                <a:cs typeface="Consolas"/>
                <a:sym typeface="Consolas"/>
              </a:rPr>
              <a:t>body</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err="1">
                <a:solidFill>
                  <a:srgbClr val="EF5330"/>
                </a:solidFill>
                <a:latin typeface="Consolas"/>
                <a:ea typeface="Consolas"/>
                <a:cs typeface="Consolas"/>
                <a:sym typeface="Consolas"/>
              </a:rPr>
              <a:t>ul</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a:solidFill>
                  <a:srgbClr val="EF5330"/>
                </a:solidFill>
                <a:latin typeface="Consolas"/>
                <a:ea typeface="Consolas"/>
                <a:cs typeface="Consolas"/>
                <a:sym typeface="Consolas"/>
              </a:rPr>
              <a:t>li</a:t>
            </a:r>
            <a:r>
              <a:rPr lang="en" sz="2000" dirty="0">
                <a:latin typeface="Consolas"/>
                <a:ea typeface="Consolas"/>
                <a:cs typeface="Consolas"/>
                <a:sym typeface="Consolas"/>
              </a:rPr>
              <a:t>&gt;Ducks&lt;/</a:t>
            </a:r>
            <a:r>
              <a:rPr lang="en" sz="2000" dirty="0">
                <a:solidFill>
                  <a:srgbClr val="EF5330"/>
                </a:solidFill>
                <a:latin typeface="Consolas"/>
                <a:ea typeface="Consolas"/>
                <a:cs typeface="Consolas"/>
                <a:sym typeface="Consolas"/>
              </a:rPr>
              <a:t>li</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err="1">
                <a:solidFill>
                  <a:srgbClr val="EF5330"/>
                </a:solidFill>
                <a:latin typeface="Consolas"/>
                <a:ea typeface="Consolas"/>
                <a:cs typeface="Consolas"/>
                <a:sym typeface="Consolas"/>
              </a:rPr>
              <a:t>ul</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  &lt;/</a:t>
            </a:r>
            <a:r>
              <a:rPr lang="en" sz="2000" dirty="0">
                <a:solidFill>
                  <a:srgbClr val="EF5330"/>
                </a:solidFill>
                <a:latin typeface="Consolas"/>
                <a:ea typeface="Consolas"/>
                <a:cs typeface="Consolas"/>
                <a:sym typeface="Consolas"/>
              </a:rPr>
              <a:t>body</a:t>
            </a:r>
            <a:r>
              <a:rPr lang="en" sz="2000" dirty="0">
                <a:latin typeface="Consolas"/>
                <a:ea typeface="Consolas"/>
                <a:cs typeface="Consolas"/>
                <a:sym typeface="Consolas"/>
              </a:rPr>
              <a:t>&gt;</a:t>
            </a:r>
            <a:endParaRPr sz="2000" dirty="0">
              <a:latin typeface="Consolas"/>
              <a:ea typeface="Consolas"/>
              <a:cs typeface="Consolas"/>
              <a:sym typeface="Consolas"/>
            </a:endParaRPr>
          </a:p>
          <a:p>
            <a:pPr marL="0" marR="0" lvl="0" indent="0" algn="l" rtl="0">
              <a:lnSpc>
                <a:spcPct val="100000"/>
              </a:lnSpc>
              <a:spcBef>
                <a:spcPts val="0"/>
              </a:spcBef>
              <a:spcAft>
                <a:spcPts val="0"/>
              </a:spcAft>
              <a:buClr>
                <a:schemeClr val="dk1"/>
              </a:buClr>
              <a:buSzPts val="1100"/>
              <a:buFont typeface="Arial"/>
              <a:buNone/>
            </a:pPr>
            <a:r>
              <a:rPr lang="en" sz="2000" dirty="0">
                <a:latin typeface="Consolas"/>
                <a:ea typeface="Consolas"/>
                <a:cs typeface="Consolas"/>
                <a:sym typeface="Consolas"/>
              </a:rPr>
              <a:t>&lt;/</a:t>
            </a:r>
            <a:r>
              <a:rPr lang="en" sz="2000" dirty="0">
                <a:solidFill>
                  <a:srgbClr val="EF5330"/>
                </a:solidFill>
                <a:latin typeface="Consolas"/>
                <a:ea typeface="Consolas"/>
                <a:cs typeface="Consolas"/>
                <a:sym typeface="Consolas"/>
              </a:rPr>
              <a:t>html</a:t>
            </a:r>
            <a:r>
              <a:rPr lang="en" sz="2000" dirty="0">
                <a:latin typeface="Consolas"/>
                <a:ea typeface="Consolas"/>
                <a:cs typeface="Consolas"/>
                <a:sym typeface="Consolas"/>
              </a:rPr>
              <a:t>&gt;</a:t>
            </a:r>
            <a:endParaRPr sz="2000" dirty="0">
              <a:latin typeface="Consolas"/>
              <a:ea typeface="Consolas"/>
              <a:cs typeface="Consolas"/>
              <a:sym typeface="Consolas"/>
            </a:endParaRPr>
          </a:p>
        </p:txBody>
      </p:sp>
      <p:sp>
        <p:nvSpPr>
          <p:cNvPr id="591" name="Google Shape;591;p8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lvl="0"/>
            <a:r>
              <a:rPr lang="zh-CN" altLang="en-US" dirty="0"/>
              <a:t>哪里是嵌套？</a:t>
            </a:r>
            <a:br>
              <a:rPr lang="en-US" altLang="zh-CN" dirty="0"/>
            </a:br>
            <a:br>
              <a:rPr lang="zh-CN" altLang="en-US" dirty="0"/>
            </a:br>
            <a:r>
              <a:rPr lang="zh-CN" altLang="en-US" dirty="0"/>
              <a:t>您能指出这段代码中的父子关系吗？</a:t>
            </a:r>
            <a:endParaRPr dirty="0"/>
          </a:p>
        </p:txBody>
      </p:sp>
    </p:spTree>
    <p:extLst>
      <p:ext uri="{BB962C8B-B14F-4D97-AF65-F5344CB8AC3E}">
        <p14:creationId xmlns:p14="http://schemas.microsoft.com/office/powerpoint/2010/main" val="340362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pSp>
        <p:nvGrpSpPr>
          <p:cNvPr id="596" name="Google Shape;596;p82"/>
          <p:cNvGrpSpPr/>
          <p:nvPr/>
        </p:nvGrpSpPr>
        <p:grpSpPr>
          <a:xfrm>
            <a:off x="4953300" y="70875"/>
            <a:ext cx="3844500" cy="4788825"/>
            <a:chOff x="4953300" y="70875"/>
            <a:chExt cx="3844500" cy="4788825"/>
          </a:xfrm>
        </p:grpSpPr>
        <p:sp>
          <p:nvSpPr>
            <p:cNvPr id="597" name="Google Shape;597;p82"/>
            <p:cNvSpPr/>
            <p:nvPr/>
          </p:nvSpPr>
          <p:spPr>
            <a:xfrm>
              <a:off x="4953300" y="399000"/>
              <a:ext cx="3844500" cy="4460700"/>
            </a:xfrm>
            <a:prstGeom prst="rect">
              <a:avLst/>
            </a:prstGeom>
            <a:solidFill>
              <a:srgbClr val="FE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2"/>
            <p:cNvSpPr txBox="1"/>
            <p:nvPr/>
          </p:nvSpPr>
          <p:spPr>
            <a:xfrm>
              <a:off x="4953300" y="70875"/>
              <a:ext cx="3844500" cy="28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rgbClr val="666666"/>
                  </a:solidFill>
                  <a:latin typeface="Helvetica Neue"/>
                  <a:ea typeface="Helvetica Neue"/>
                  <a:cs typeface="Helvetica Neue"/>
                  <a:sym typeface="Helvetica Neue"/>
                </a:rPr>
                <a:t>Rendered layout</a:t>
              </a:r>
              <a:endParaRPr sz="1100">
                <a:solidFill>
                  <a:srgbClr val="666666"/>
                </a:solidFill>
                <a:latin typeface="Helvetica Neue"/>
                <a:ea typeface="Helvetica Neue"/>
                <a:cs typeface="Helvetica Neue"/>
                <a:sym typeface="Helvetica Neue"/>
              </a:endParaRPr>
            </a:p>
          </p:txBody>
        </p:sp>
      </p:grpSp>
      <p:grpSp>
        <p:nvGrpSpPr>
          <p:cNvPr id="599" name="Google Shape;599;p82"/>
          <p:cNvGrpSpPr/>
          <p:nvPr/>
        </p:nvGrpSpPr>
        <p:grpSpPr>
          <a:xfrm>
            <a:off x="0" y="0"/>
            <a:ext cx="4583700" cy="5143500"/>
            <a:chOff x="0" y="0"/>
            <a:chExt cx="4583700" cy="5143500"/>
          </a:xfrm>
        </p:grpSpPr>
        <p:sp>
          <p:nvSpPr>
            <p:cNvPr id="600" name="Google Shape;600;p82"/>
            <p:cNvSpPr/>
            <p:nvPr/>
          </p:nvSpPr>
          <p:spPr>
            <a:xfrm>
              <a:off x="0" y="0"/>
              <a:ext cx="4583700" cy="51435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2"/>
            <p:cNvSpPr/>
            <p:nvPr/>
          </p:nvSpPr>
          <p:spPr>
            <a:xfrm>
              <a:off x="369525" y="384564"/>
              <a:ext cx="3844500" cy="4460700"/>
            </a:xfrm>
            <a:prstGeom prst="rect">
              <a:avLst/>
            </a:prstGeom>
            <a:solidFill>
              <a:srgbClr val="FE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2"/>
            <p:cNvSpPr txBox="1"/>
            <p:nvPr/>
          </p:nvSpPr>
          <p:spPr>
            <a:xfrm>
              <a:off x="369675" y="398988"/>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dirty="0">
                  <a:solidFill>
                    <a:srgbClr val="3F3B39"/>
                  </a:solidFill>
                  <a:latin typeface="Helvetica Neue"/>
                  <a:ea typeface="Helvetica Neue"/>
                  <a:cs typeface="Helvetica Neue"/>
                  <a:sym typeface="Helvetica Neue"/>
                </a:rPr>
                <a:t>&lt;div class="new-</a:t>
              </a:r>
              <a:r>
                <a:rPr lang="en" sz="1100" dirty="0" err="1">
                  <a:solidFill>
                    <a:srgbClr val="3F3B39"/>
                  </a:solidFill>
                  <a:latin typeface="Helvetica Neue"/>
                  <a:ea typeface="Helvetica Neue"/>
                  <a:cs typeface="Helvetica Neue"/>
                  <a:sym typeface="Helvetica Neue"/>
                </a:rPr>
                <a:t>york</a:t>
              </a:r>
              <a:r>
                <a:rPr lang="en" sz="1100" dirty="0">
                  <a:solidFill>
                    <a:srgbClr val="3F3B39"/>
                  </a:solidFill>
                  <a:latin typeface="Helvetica Neue"/>
                  <a:ea typeface="Helvetica Neue"/>
                  <a:cs typeface="Helvetica Neue"/>
                  <a:sym typeface="Helvetica Neue"/>
                </a:rPr>
                <a:t>"&gt;</a:t>
              </a:r>
              <a:endParaRPr sz="1100" dirty="0">
                <a:solidFill>
                  <a:srgbClr val="3F3B39"/>
                </a:solidFill>
                <a:latin typeface="Helvetica Neue"/>
                <a:ea typeface="Helvetica Neue"/>
                <a:cs typeface="Helvetica Neue"/>
                <a:sym typeface="Helvetica Neue"/>
              </a:endParaRPr>
            </a:p>
          </p:txBody>
        </p:sp>
        <p:sp>
          <p:nvSpPr>
            <p:cNvPr id="603" name="Google Shape;603;p82"/>
            <p:cNvSpPr txBox="1"/>
            <p:nvPr/>
          </p:nvSpPr>
          <p:spPr>
            <a:xfrm>
              <a:off x="369675" y="4538875"/>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rgbClr val="3F3B39"/>
                  </a:solidFill>
                  <a:latin typeface="Helvetica Neue"/>
                  <a:ea typeface="Helvetica Neue"/>
                  <a:cs typeface="Helvetica Neue"/>
                  <a:sym typeface="Helvetica Neue"/>
                </a:rPr>
                <a:t>&lt;/div&gt;</a:t>
              </a:r>
              <a:endParaRPr sz="1100">
                <a:solidFill>
                  <a:srgbClr val="3F3B39"/>
                </a:solidFill>
                <a:latin typeface="Helvetica Neue"/>
                <a:ea typeface="Helvetica Neue"/>
                <a:cs typeface="Helvetica Neue"/>
                <a:sym typeface="Helvetica Neue"/>
              </a:endParaRPr>
            </a:p>
          </p:txBody>
        </p:sp>
      </p:grpSp>
      <p:grpSp>
        <p:nvGrpSpPr>
          <p:cNvPr id="604" name="Google Shape;604;p82"/>
          <p:cNvGrpSpPr/>
          <p:nvPr/>
        </p:nvGrpSpPr>
        <p:grpSpPr>
          <a:xfrm>
            <a:off x="701950" y="1810809"/>
            <a:ext cx="7888625" cy="2851266"/>
            <a:chOff x="701950" y="1810809"/>
            <a:chExt cx="7888625" cy="2851266"/>
          </a:xfrm>
        </p:grpSpPr>
        <p:sp>
          <p:nvSpPr>
            <p:cNvPr id="605" name="Google Shape;605;p82"/>
            <p:cNvSpPr/>
            <p:nvPr/>
          </p:nvSpPr>
          <p:spPr>
            <a:xfrm>
              <a:off x="701960" y="1864503"/>
              <a:ext cx="3277500" cy="6945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2"/>
            <p:cNvSpPr txBox="1"/>
            <p:nvPr/>
          </p:nvSpPr>
          <p:spPr>
            <a:xfrm>
              <a:off x="701950" y="1810809"/>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 class="brooklyn"&gt;</a:t>
              </a:r>
              <a:endParaRPr sz="1000">
                <a:solidFill>
                  <a:srgbClr val="3F3B39"/>
                </a:solidFill>
                <a:latin typeface="Helvetica Neue"/>
                <a:ea typeface="Helvetica Neue"/>
                <a:cs typeface="Helvetica Neue"/>
                <a:sym typeface="Helvetica Neue"/>
              </a:endParaRPr>
            </a:p>
          </p:txBody>
        </p:sp>
        <p:sp>
          <p:nvSpPr>
            <p:cNvPr id="607" name="Google Shape;607;p82"/>
            <p:cNvSpPr txBox="1"/>
            <p:nvPr/>
          </p:nvSpPr>
          <p:spPr>
            <a:xfrm>
              <a:off x="701950" y="2293234"/>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&lt;/div&gt;</a:t>
              </a:r>
              <a:endParaRPr sz="1000">
                <a:solidFill>
                  <a:srgbClr val="3F3B39"/>
                </a:solidFill>
                <a:latin typeface="Helvetica Neue"/>
                <a:ea typeface="Helvetica Neue"/>
                <a:cs typeface="Helvetica Neue"/>
                <a:sym typeface="Helvetica Neue"/>
              </a:endParaRPr>
            </a:p>
          </p:txBody>
        </p:sp>
        <p:sp>
          <p:nvSpPr>
            <p:cNvPr id="608" name="Google Shape;608;p82"/>
            <p:cNvSpPr/>
            <p:nvPr/>
          </p:nvSpPr>
          <p:spPr>
            <a:xfrm>
              <a:off x="701950" y="2682725"/>
              <a:ext cx="3277500" cy="4974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2"/>
            <p:cNvSpPr txBox="1"/>
            <p:nvPr/>
          </p:nvSpPr>
          <p:spPr>
            <a:xfrm>
              <a:off x="701950" y="2648219"/>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 class="queens"&gt;</a:t>
              </a:r>
              <a:endParaRPr sz="1000">
                <a:solidFill>
                  <a:srgbClr val="3F3B39"/>
                </a:solidFill>
                <a:latin typeface="Helvetica Neue"/>
                <a:ea typeface="Helvetica Neue"/>
                <a:cs typeface="Helvetica Neue"/>
                <a:sym typeface="Helvetica Neue"/>
              </a:endParaRPr>
            </a:p>
          </p:txBody>
        </p:sp>
        <p:sp>
          <p:nvSpPr>
            <p:cNvPr id="610" name="Google Shape;610;p82"/>
            <p:cNvSpPr txBox="1"/>
            <p:nvPr/>
          </p:nvSpPr>
          <p:spPr>
            <a:xfrm>
              <a:off x="701950" y="2926581"/>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&lt;/div&gt;</a:t>
              </a:r>
              <a:endParaRPr sz="1000">
                <a:solidFill>
                  <a:srgbClr val="3F3B39"/>
                </a:solidFill>
                <a:latin typeface="Helvetica Neue"/>
                <a:ea typeface="Helvetica Neue"/>
                <a:cs typeface="Helvetica Neue"/>
                <a:sym typeface="Helvetica Neue"/>
              </a:endParaRPr>
            </a:p>
          </p:txBody>
        </p:sp>
        <p:sp>
          <p:nvSpPr>
            <p:cNvPr id="611" name="Google Shape;611;p82"/>
            <p:cNvSpPr/>
            <p:nvPr/>
          </p:nvSpPr>
          <p:spPr>
            <a:xfrm>
              <a:off x="701960" y="3340212"/>
              <a:ext cx="3277500" cy="4974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2"/>
            <p:cNvSpPr txBox="1"/>
            <p:nvPr/>
          </p:nvSpPr>
          <p:spPr>
            <a:xfrm>
              <a:off x="701950" y="3281566"/>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 class="bronx"&gt;</a:t>
              </a:r>
              <a:endParaRPr sz="1000">
                <a:solidFill>
                  <a:srgbClr val="3F3B39"/>
                </a:solidFill>
                <a:latin typeface="Helvetica Neue"/>
                <a:ea typeface="Helvetica Neue"/>
                <a:cs typeface="Helvetica Neue"/>
                <a:sym typeface="Helvetica Neue"/>
              </a:endParaRPr>
            </a:p>
          </p:txBody>
        </p:sp>
        <p:sp>
          <p:nvSpPr>
            <p:cNvPr id="613" name="Google Shape;613;p82"/>
            <p:cNvSpPr txBox="1"/>
            <p:nvPr/>
          </p:nvSpPr>
          <p:spPr>
            <a:xfrm>
              <a:off x="701950" y="3598203"/>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&lt;/div&gt;</a:t>
              </a:r>
              <a:endParaRPr sz="1000">
                <a:solidFill>
                  <a:srgbClr val="3F3B39"/>
                </a:solidFill>
                <a:latin typeface="Helvetica Neue"/>
                <a:ea typeface="Helvetica Neue"/>
                <a:cs typeface="Helvetica Neue"/>
                <a:sym typeface="Helvetica Neue"/>
              </a:endParaRPr>
            </a:p>
          </p:txBody>
        </p:sp>
        <p:sp>
          <p:nvSpPr>
            <p:cNvPr id="614" name="Google Shape;614;p82"/>
            <p:cNvSpPr/>
            <p:nvPr/>
          </p:nvSpPr>
          <p:spPr>
            <a:xfrm>
              <a:off x="701950" y="3963431"/>
              <a:ext cx="3277500" cy="4974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2"/>
            <p:cNvSpPr txBox="1"/>
            <p:nvPr/>
          </p:nvSpPr>
          <p:spPr>
            <a:xfrm>
              <a:off x="701950" y="3953188"/>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 class="staten-island"&gt;</a:t>
              </a:r>
              <a:endParaRPr sz="1000">
                <a:solidFill>
                  <a:srgbClr val="3F3B39"/>
                </a:solidFill>
                <a:latin typeface="Helvetica Neue"/>
                <a:ea typeface="Helvetica Neue"/>
                <a:cs typeface="Helvetica Neue"/>
                <a:sym typeface="Helvetica Neue"/>
              </a:endParaRPr>
            </a:p>
          </p:txBody>
        </p:sp>
        <p:sp>
          <p:nvSpPr>
            <p:cNvPr id="616" name="Google Shape;616;p82"/>
            <p:cNvSpPr txBox="1"/>
            <p:nvPr/>
          </p:nvSpPr>
          <p:spPr>
            <a:xfrm>
              <a:off x="701950" y="4199800"/>
              <a:ext cx="2550000" cy="28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&lt;/div&gt;</a:t>
              </a:r>
              <a:endParaRPr sz="1000">
                <a:solidFill>
                  <a:srgbClr val="3F3B39"/>
                </a:solidFill>
                <a:latin typeface="Helvetica Neue"/>
                <a:ea typeface="Helvetica Neue"/>
                <a:cs typeface="Helvetica Neue"/>
                <a:sym typeface="Helvetica Neue"/>
              </a:endParaRPr>
            </a:p>
          </p:txBody>
        </p:sp>
        <p:sp>
          <p:nvSpPr>
            <p:cNvPr id="617" name="Google Shape;617;p82"/>
            <p:cNvSpPr/>
            <p:nvPr/>
          </p:nvSpPr>
          <p:spPr>
            <a:xfrm>
              <a:off x="5180175" y="2570025"/>
              <a:ext cx="3410400" cy="8634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2"/>
            <p:cNvSpPr/>
            <p:nvPr/>
          </p:nvSpPr>
          <p:spPr>
            <a:xfrm>
              <a:off x="5180175" y="3553475"/>
              <a:ext cx="3410400" cy="2895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2"/>
            <p:cNvSpPr/>
            <p:nvPr/>
          </p:nvSpPr>
          <p:spPr>
            <a:xfrm>
              <a:off x="5180175" y="3962875"/>
              <a:ext cx="3410400" cy="2895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2"/>
            <p:cNvSpPr/>
            <p:nvPr/>
          </p:nvSpPr>
          <p:spPr>
            <a:xfrm>
              <a:off x="5180175" y="4372575"/>
              <a:ext cx="3410400" cy="2895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82"/>
          <p:cNvGrpSpPr/>
          <p:nvPr/>
        </p:nvGrpSpPr>
        <p:grpSpPr>
          <a:xfrm>
            <a:off x="701950" y="594475"/>
            <a:ext cx="7888625" cy="1796700"/>
            <a:chOff x="701950" y="594475"/>
            <a:chExt cx="7888625" cy="1796700"/>
          </a:xfrm>
        </p:grpSpPr>
        <p:sp>
          <p:nvSpPr>
            <p:cNvPr id="622" name="Google Shape;622;p82"/>
            <p:cNvSpPr/>
            <p:nvPr/>
          </p:nvSpPr>
          <p:spPr>
            <a:xfrm>
              <a:off x="5180175" y="594475"/>
              <a:ext cx="3410400" cy="17967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Consolas"/>
                <a:ea typeface="Consolas"/>
                <a:cs typeface="Consolas"/>
                <a:sym typeface="Consolas"/>
              </a:endParaRPr>
            </a:p>
          </p:txBody>
        </p:sp>
        <p:sp>
          <p:nvSpPr>
            <p:cNvPr id="623" name="Google Shape;623;p82"/>
            <p:cNvSpPr/>
            <p:nvPr/>
          </p:nvSpPr>
          <p:spPr>
            <a:xfrm>
              <a:off x="701950" y="727425"/>
              <a:ext cx="3277500" cy="10179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Consolas"/>
                <a:ea typeface="Consolas"/>
                <a:cs typeface="Consolas"/>
                <a:sym typeface="Consolas"/>
              </a:endParaRPr>
            </a:p>
          </p:txBody>
        </p:sp>
        <p:sp>
          <p:nvSpPr>
            <p:cNvPr id="624" name="Google Shape;624;p82"/>
            <p:cNvSpPr txBox="1"/>
            <p:nvPr/>
          </p:nvSpPr>
          <p:spPr>
            <a:xfrm>
              <a:off x="701950" y="727425"/>
              <a:ext cx="2550000" cy="2895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 class="manhattan"&gt;</a:t>
              </a:r>
              <a:endParaRPr sz="1000">
                <a:solidFill>
                  <a:srgbClr val="3F3B39"/>
                </a:solidFill>
                <a:latin typeface="Helvetica Neue"/>
                <a:ea typeface="Helvetica Neue"/>
                <a:cs typeface="Helvetica Neue"/>
                <a:sym typeface="Helvetica Neue"/>
              </a:endParaRPr>
            </a:p>
          </p:txBody>
        </p:sp>
        <p:sp>
          <p:nvSpPr>
            <p:cNvPr id="625" name="Google Shape;625;p82"/>
            <p:cNvSpPr txBox="1"/>
            <p:nvPr/>
          </p:nvSpPr>
          <p:spPr>
            <a:xfrm>
              <a:off x="701950" y="1455688"/>
              <a:ext cx="2550000" cy="289500"/>
            </a:xfrm>
            <a:prstGeom prst="rect">
              <a:avLst/>
            </a:prstGeom>
            <a:solidFill>
              <a:srgbClr val="FFB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3F3B39"/>
                  </a:solidFill>
                  <a:latin typeface="Helvetica Neue"/>
                  <a:ea typeface="Helvetica Neue"/>
                  <a:cs typeface="Helvetica Neue"/>
                  <a:sym typeface="Helvetica Neue"/>
                </a:rPr>
                <a:t>&lt;/div&gt;</a:t>
              </a:r>
              <a:endParaRPr sz="1000">
                <a:solidFill>
                  <a:srgbClr val="3F3B39"/>
                </a:solidFill>
                <a:latin typeface="Helvetica Neue"/>
                <a:ea typeface="Helvetica Neue"/>
                <a:cs typeface="Helvetica Neue"/>
                <a:sym typeface="Helvetica Neue"/>
              </a:endParaRPr>
            </a:p>
          </p:txBody>
        </p:sp>
      </p:grpSp>
      <p:grpSp>
        <p:nvGrpSpPr>
          <p:cNvPr id="626" name="Google Shape;626;p82"/>
          <p:cNvGrpSpPr/>
          <p:nvPr/>
        </p:nvGrpSpPr>
        <p:grpSpPr>
          <a:xfrm>
            <a:off x="1046125" y="2122524"/>
            <a:ext cx="5129125" cy="1182132"/>
            <a:chOff x="1046125" y="2122524"/>
            <a:chExt cx="5129125" cy="1182132"/>
          </a:xfrm>
        </p:grpSpPr>
        <p:sp>
          <p:nvSpPr>
            <p:cNvPr id="627" name="Google Shape;627;p82"/>
            <p:cNvSpPr txBox="1"/>
            <p:nvPr/>
          </p:nvSpPr>
          <p:spPr>
            <a:xfrm>
              <a:off x="1046125" y="2122524"/>
              <a:ext cx="2700600" cy="202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Helvetica Neue"/>
                  <a:ea typeface="Helvetica Neue"/>
                  <a:cs typeface="Helvetica Neue"/>
                  <a:sym typeface="Helvetica Neue"/>
                </a:rPr>
                <a:t>&lt;img src="coney-island.jpg"&gt;</a:t>
              </a:r>
              <a:endParaRPr sz="900">
                <a:latin typeface="Helvetica Neue"/>
                <a:ea typeface="Helvetica Neue"/>
                <a:cs typeface="Helvetica Neue"/>
                <a:sym typeface="Helvetica Neue"/>
              </a:endParaRPr>
            </a:p>
          </p:txBody>
        </p:sp>
        <p:sp>
          <p:nvSpPr>
            <p:cNvPr id="628" name="Google Shape;628;p82"/>
            <p:cNvSpPr txBox="1"/>
            <p:nvPr/>
          </p:nvSpPr>
          <p:spPr>
            <a:xfrm>
              <a:off x="5332550" y="2698656"/>
              <a:ext cx="842700" cy="606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Consolas"/>
                <a:ea typeface="Consolas"/>
                <a:cs typeface="Consolas"/>
                <a:sym typeface="Consolas"/>
              </a:endParaRPr>
            </a:p>
          </p:txBody>
        </p:sp>
      </p:grpSp>
      <p:sp>
        <p:nvSpPr>
          <p:cNvPr id="629" name="Google Shape;629;p82"/>
          <p:cNvSpPr txBox="1"/>
          <p:nvPr/>
        </p:nvSpPr>
        <p:spPr>
          <a:xfrm>
            <a:off x="369525" y="70875"/>
            <a:ext cx="3844500" cy="28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b="1">
                <a:latin typeface="Helvetica Neue"/>
                <a:ea typeface="Helvetica Neue"/>
                <a:cs typeface="Helvetica Neue"/>
                <a:sym typeface="Helvetica Neue"/>
              </a:rPr>
              <a:t>HTML</a:t>
            </a:r>
            <a:endParaRPr sz="1100" b="1">
              <a:latin typeface="Helvetica Neue"/>
              <a:ea typeface="Helvetica Neue"/>
              <a:cs typeface="Helvetica Neue"/>
              <a:sym typeface="Helvetica Neue"/>
            </a:endParaRPr>
          </a:p>
        </p:txBody>
      </p:sp>
      <p:grpSp>
        <p:nvGrpSpPr>
          <p:cNvPr id="630" name="Google Shape;630;p82"/>
          <p:cNvGrpSpPr/>
          <p:nvPr/>
        </p:nvGrpSpPr>
        <p:grpSpPr>
          <a:xfrm>
            <a:off x="1046125" y="721675"/>
            <a:ext cx="5174435" cy="1476900"/>
            <a:chOff x="1046125" y="721675"/>
            <a:chExt cx="5174435" cy="1476900"/>
          </a:xfrm>
        </p:grpSpPr>
        <p:sp>
          <p:nvSpPr>
            <p:cNvPr id="631" name="Google Shape;631;p82"/>
            <p:cNvSpPr txBox="1"/>
            <p:nvPr/>
          </p:nvSpPr>
          <p:spPr>
            <a:xfrm>
              <a:off x="5332550" y="721675"/>
              <a:ext cx="888000" cy="6387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Consolas"/>
                <a:ea typeface="Consolas"/>
                <a:cs typeface="Consolas"/>
                <a:sym typeface="Consolas"/>
              </a:endParaRPr>
            </a:p>
          </p:txBody>
        </p:sp>
        <p:sp>
          <p:nvSpPr>
            <p:cNvPr id="632" name="Google Shape;632;p82"/>
            <p:cNvSpPr txBox="1"/>
            <p:nvPr/>
          </p:nvSpPr>
          <p:spPr>
            <a:xfrm>
              <a:off x="5332560" y="1559875"/>
              <a:ext cx="888000" cy="6387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latin typeface="Consolas"/>
                <a:ea typeface="Consolas"/>
                <a:cs typeface="Consolas"/>
                <a:sym typeface="Consolas"/>
              </a:endParaRPr>
            </a:p>
          </p:txBody>
        </p:sp>
        <p:sp>
          <p:nvSpPr>
            <p:cNvPr id="633" name="Google Shape;633;p82"/>
            <p:cNvSpPr txBox="1"/>
            <p:nvPr/>
          </p:nvSpPr>
          <p:spPr>
            <a:xfrm>
              <a:off x="1046125" y="1019750"/>
              <a:ext cx="2700600" cy="202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dirty="0">
                  <a:latin typeface="Helvetica Neue"/>
                  <a:ea typeface="Helvetica Neue"/>
                  <a:cs typeface="Helvetica Neue"/>
                  <a:sym typeface="Helvetica Neue"/>
                </a:rPr>
                <a:t>&lt;</a:t>
              </a:r>
              <a:r>
                <a:rPr lang="en" sz="900" dirty="0" err="1">
                  <a:latin typeface="Helvetica Neue"/>
                  <a:ea typeface="Helvetica Neue"/>
                  <a:cs typeface="Helvetica Neue"/>
                  <a:sym typeface="Helvetica Neue"/>
                </a:rPr>
                <a:t>img</a:t>
              </a:r>
              <a:r>
                <a:rPr lang="en" sz="900" dirty="0">
                  <a:latin typeface="Helvetica Neue"/>
                  <a:ea typeface="Helvetica Neue"/>
                  <a:cs typeface="Helvetica Neue"/>
                  <a:sym typeface="Helvetica Neue"/>
                </a:rPr>
                <a:t> </a:t>
              </a:r>
              <a:r>
                <a:rPr lang="en" sz="900" dirty="0" err="1">
                  <a:latin typeface="Helvetica Neue"/>
                  <a:ea typeface="Helvetica Neue"/>
                  <a:cs typeface="Helvetica Neue"/>
                  <a:sym typeface="Helvetica Neue"/>
                </a:rPr>
                <a:t>src</a:t>
              </a:r>
              <a:r>
                <a:rPr lang="en" sz="900" dirty="0">
                  <a:latin typeface="Helvetica Neue"/>
                  <a:ea typeface="Helvetica Neue"/>
                  <a:cs typeface="Helvetica Neue"/>
                  <a:sym typeface="Helvetica Neue"/>
                </a:rPr>
                <a:t>="empire-</a:t>
              </a:r>
              <a:r>
                <a:rPr lang="en" sz="900" dirty="0" err="1">
                  <a:latin typeface="Helvetica Neue"/>
                  <a:ea typeface="Helvetica Neue"/>
                  <a:cs typeface="Helvetica Neue"/>
                  <a:sym typeface="Helvetica Neue"/>
                </a:rPr>
                <a:t>state.png</a:t>
              </a:r>
              <a:r>
                <a:rPr lang="en" sz="900" dirty="0">
                  <a:latin typeface="Helvetica Neue"/>
                  <a:ea typeface="Helvetica Neue"/>
                  <a:cs typeface="Helvetica Neue"/>
                  <a:sym typeface="Helvetica Neue"/>
                </a:rPr>
                <a:t>"&gt;</a:t>
              </a:r>
              <a:endParaRPr sz="900" dirty="0">
                <a:latin typeface="Helvetica Neue"/>
                <a:ea typeface="Helvetica Neue"/>
                <a:cs typeface="Helvetica Neue"/>
                <a:sym typeface="Helvetica Neue"/>
              </a:endParaRPr>
            </a:p>
          </p:txBody>
        </p:sp>
        <p:sp>
          <p:nvSpPr>
            <p:cNvPr id="634" name="Google Shape;634;p82"/>
            <p:cNvSpPr txBox="1"/>
            <p:nvPr/>
          </p:nvSpPr>
          <p:spPr>
            <a:xfrm>
              <a:off x="1046125" y="1285151"/>
              <a:ext cx="2700600" cy="2022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latin typeface="Helvetica Neue"/>
                  <a:ea typeface="Helvetica Neue"/>
                  <a:cs typeface="Helvetica Neue"/>
                  <a:sym typeface="Helvetica Neue"/>
                </a:rPr>
                <a:t>&lt;img src="central-park.png"&gt;</a:t>
              </a:r>
              <a:endParaRPr sz="900">
                <a:latin typeface="Helvetica Neue"/>
                <a:ea typeface="Helvetica Neue"/>
                <a:cs typeface="Helvetica Neue"/>
                <a:sym typeface="Helvetica Neue"/>
              </a:endParaRPr>
            </a:p>
          </p:txBody>
        </p:sp>
      </p:grpSp>
    </p:spTree>
    <p:extLst>
      <p:ext uri="{BB962C8B-B14F-4D97-AF65-F5344CB8AC3E}">
        <p14:creationId xmlns:p14="http://schemas.microsoft.com/office/powerpoint/2010/main" val="18407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2015</Words>
  <Application>Microsoft Macintosh PowerPoint</Application>
  <PresentationFormat>全屏显示(16:9)</PresentationFormat>
  <Paragraphs>287</Paragraphs>
  <Slides>35</Slides>
  <Notes>35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35</vt:i4>
      </vt:variant>
    </vt:vector>
  </HeadingPairs>
  <TitlesOfParts>
    <vt:vector size="42" baseType="lpstr">
      <vt:lpstr>Roboto</vt:lpstr>
      <vt:lpstr>Trebuchet MS</vt:lpstr>
      <vt:lpstr>Helvetica Neue</vt:lpstr>
      <vt:lpstr>Arial</vt:lpstr>
      <vt:lpstr>Consolas</vt:lpstr>
      <vt:lpstr>Simple Light</vt:lpstr>
      <vt:lpstr>Code Nation v2</vt:lpstr>
      <vt:lpstr>使用DIV来组织页面上的元素</vt:lpstr>
      <vt:lpstr>DIV</vt:lpstr>
      <vt:lpstr>DIV</vt:lpstr>
      <vt:lpstr>Intro to DIVs</vt:lpstr>
      <vt:lpstr>PowerPoint 演示文稿</vt:lpstr>
      <vt:lpstr>父子元素</vt:lpstr>
      <vt:lpstr>PowerPoint 演示文稿</vt:lpstr>
      <vt:lpstr>哪里是嵌套？  您能指出这段代码中的父子关系吗？</vt:lpstr>
      <vt:lpstr>PowerPoint 演示文稿</vt:lpstr>
      <vt:lpstr>PowerPoint 演示文稿</vt:lpstr>
      <vt:lpstr>使用盒子模型来操纵页面上元素的间距（间隔）</vt:lpstr>
      <vt:lpstr>这些网站中哪一个看起来更好？  为什么会有这种感觉？</vt:lpstr>
      <vt:lpstr>盒子模型</vt:lpstr>
      <vt:lpstr>盒子模型</vt:lpstr>
      <vt:lpstr>The Box Model      </vt:lpstr>
      <vt:lpstr>The Box Model</vt:lpstr>
      <vt:lpstr>PowerPoint 演示文稿</vt:lpstr>
      <vt:lpstr>PowerPoint 演示文稿</vt:lpstr>
      <vt:lpstr>只改一边 of the margin, border or padding, use:    </vt:lpstr>
      <vt:lpstr>让我们打开popcode  带和不带box模型的网站外观实验。</vt:lpstr>
      <vt:lpstr>PowerPoint 演示文稿</vt:lpstr>
      <vt:lpstr>使用flexbox对齐网页上的元素</vt:lpstr>
      <vt:lpstr>Connections          </vt:lpstr>
      <vt:lpstr>Flexbox           </vt:lpstr>
      <vt:lpstr>Flexbox            </vt:lpstr>
      <vt:lpstr>Flexbox            </vt:lpstr>
      <vt:lpstr>Using Flexbox           </vt:lpstr>
      <vt:lpstr>PowerPoint 演示文稿</vt:lpstr>
      <vt:lpstr>Using Flexbox           </vt:lpstr>
      <vt:lpstr>以下是对齐子元素的一些方法</vt:lpstr>
      <vt:lpstr>PowerPoint 演示文稿</vt:lpstr>
      <vt:lpstr>BuzzFeed的首席执行官已要求您重新设计他们无聊的导航栏！</vt:lpstr>
      <vt:lpstr>三种版本</vt:lpstr>
      <vt:lpstr>PowerPoint 演示文稿</vt:lpstr>
      <vt:lpstr>If you finish early, go to  https://flexboxfroggy.com/#zh-cn to practice your Flexbox skills in this game!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Yishuai Chen</cp:lastModifiedBy>
  <cp:revision>34</cp:revision>
  <dcterms:modified xsi:type="dcterms:W3CDTF">2020-09-19T07:31:11Z</dcterms:modified>
</cp:coreProperties>
</file>